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4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4002" r:id="rId2"/>
    <p:sldMasterId id="2147485125" r:id="rId3"/>
    <p:sldMasterId id="2147485137" r:id="rId4"/>
    <p:sldMasterId id="2147485394" r:id="rId5"/>
    <p:sldMasterId id="2147485661" r:id="rId6"/>
    <p:sldMasterId id="2147485673" r:id="rId7"/>
    <p:sldMasterId id="2147485685" r:id="rId8"/>
    <p:sldMasterId id="2147485710" r:id="rId9"/>
    <p:sldMasterId id="2147485722" r:id="rId10"/>
    <p:sldMasterId id="2147485734" r:id="rId11"/>
    <p:sldMasterId id="2147485746" r:id="rId12"/>
    <p:sldMasterId id="2147485758" r:id="rId13"/>
    <p:sldMasterId id="2147485770" r:id="rId14"/>
    <p:sldMasterId id="2147485794" r:id="rId15"/>
  </p:sldMasterIdLst>
  <p:notesMasterIdLst>
    <p:notesMasterId r:id="rId56"/>
  </p:notesMasterIdLst>
  <p:handoutMasterIdLst>
    <p:handoutMasterId r:id="rId57"/>
  </p:handoutMasterIdLst>
  <p:sldIdLst>
    <p:sldId id="623" r:id="rId16"/>
    <p:sldId id="595" r:id="rId17"/>
    <p:sldId id="547" r:id="rId18"/>
    <p:sldId id="560" r:id="rId19"/>
    <p:sldId id="599" r:id="rId20"/>
    <p:sldId id="600" r:id="rId21"/>
    <p:sldId id="642" r:id="rId22"/>
    <p:sldId id="601" r:id="rId23"/>
    <p:sldId id="602" r:id="rId24"/>
    <p:sldId id="604" r:id="rId25"/>
    <p:sldId id="606" r:id="rId26"/>
    <p:sldId id="409" r:id="rId27"/>
    <p:sldId id="412" r:id="rId28"/>
    <p:sldId id="330" r:id="rId29"/>
    <p:sldId id="557" r:id="rId30"/>
    <p:sldId id="374" r:id="rId31"/>
    <p:sldId id="594" r:id="rId32"/>
    <p:sldId id="558" r:id="rId33"/>
    <p:sldId id="456" r:id="rId34"/>
    <p:sldId id="418" r:id="rId35"/>
    <p:sldId id="614" r:id="rId36"/>
    <p:sldId id="646" r:id="rId37"/>
    <p:sldId id="645" r:id="rId38"/>
    <p:sldId id="643" r:id="rId39"/>
    <p:sldId id="649" r:id="rId40"/>
    <p:sldId id="644" r:id="rId41"/>
    <p:sldId id="651" r:id="rId42"/>
    <p:sldId id="648" r:id="rId43"/>
    <p:sldId id="629" r:id="rId44"/>
    <p:sldId id="630" r:id="rId45"/>
    <p:sldId id="631" r:id="rId46"/>
    <p:sldId id="632" r:id="rId47"/>
    <p:sldId id="633" r:id="rId48"/>
    <p:sldId id="635" r:id="rId49"/>
    <p:sldId id="639" r:id="rId50"/>
    <p:sldId id="641" r:id="rId51"/>
    <p:sldId id="656" r:id="rId52"/>
    <p:sldId id="626" r:id="rId53"/>
    <p:sldId id="577" r:id="rId54"/>
    <p:sldId id="625" r:id="rId55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5613" indent="1588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2813" indent="1588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0013" indent="1588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7213" indent="1588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B3EB35"/>
    <a:srgbClr val="92D050"/>
    <a:srgbClr val="CC0000"/>
    <a:srgbClr val="003399"/>
    <a:srgbClr val="CC9900"/>
    <a:srgbClr val="89C4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4679" autoAdjust="0"/>
    <p:restoredTop sz="90929"/>
  </p:normalViewPr>
  <p:slideViewPr>
    <p:cSldViewPr>
      <p:cViewPr>
        <p:scale>
          <a:sx n="70" d="100"/>
          <a:sy n="70" d="100"/>
        </p:scale>
        <p:origin x="-582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720"/>
    </p:cViewPr>
  </p:sorterViewPr>
  <p:notesViewPr>
    <p:cSldViewPr>
      <p:cViewPr varScale="1">
        <p:scale>
          <a:sx n="28" d="100"/>
          <a:sy n="28" d="100"/>
        </p:scale>
        <p:origin x="-126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slide" Target="slides/slide24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slide" Target="slides/slide3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viewProps" Target="viewProps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505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505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41674B8-C164-4FFE-A280-7A2FD1E1BBCF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6477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65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7ECAD31B-9067-40E0-B70E-C96D7D63F8D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82246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6915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/>
              <a:t>All </a:t>
            </a:r>
            <a:r>
              <a:rPr lang="en-US" altLang="en-US" i="1" smtClean="0"/>
              <a:t>science</a:t>
            </a:r>
            <a:r>
              <a:rPr lang="en-US" altLang="en-US" smtClean="0"/>
              <a:t> is either physics or </a:t>
            </a:r>
            <a:r>
              <a:rPr lang="en-US" altLang="en-US" i="1" smtClean="0"/>
              <a:t>stamp collecting</a:t>
            </a:r>
          </a:p>
          <a:p>
            <a:r>
              <a:rPr lang="en-US" altLang="en-US" i="1" smtClean="0"/>
              <a:t>Ernst Rutherford</a:t>
            </a:r>
            <a:endParaRPr lang="es-ES" altLang="en-US" smtClean="0"/>
          </a:p>
        </p:txBody>
      </p:sp>
      <p:sp>
        <p:nvSpPr>
          <p:cNvPr id="166916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fld id="{77305336-D5E9-426E-AE22-518074266144}" type="slidenum">
              <a:rPr lang="en-GB" altLang="en-US" sz="1200" smtClean="0">
                <a:solidFill>
                  <a:srgbClr val="000000"/>
                </a:solidFill>
                <a:latin typeface="Times New Roman" pitchFamily="18" charset="0"/>
              </a:rPr>
              <a:pPr/>
              <a:t>9</a:t>
            </a:fld>
            <a:endParaRPr lang="en-GB" altLang="en-US" sz="12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1413" y="693738"/>
            <a:ext cx="4573587" cy="34290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2 Marcador de nota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US" sz="24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invGray">
          <a:xfrm>
            <a:off x="8809038" y="0"/>
            <a:ext cx="334962" cy="68580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50000">
                <a:schemeClr val="hlink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>
              <a:defRPr/>
            </a:pPr>
            <a:endParaRPr lang="en-GB"/>
          </a:p>
        </p:txBody>
      </p:sp>
      <p:sp>
        <p:nvSpPr>
          <p:cNvPr id="5" name="Freeform 3"/>
          <p:cNvSpPr>
            <a:spLocks/>
          </p:cNvSpPr>
          <p:nvPr/>
        </p:nvSpPr>
        <p:spPr bwMode="white">
          <a:xfrm>
            <a:off x="-9525" y="4489450"/>
            <a:ext cx="5754688" cy="2368550"/>
          </a:xfrm>
          <a:custGeom>
            <a:avLst/>
            <a:gdLst/>
            <a:ahLst/>
            <a:cxnLst>
              <a:cxn ang="0">
                <a:pos x="0" y="1491"/>
              </a:cxn>
              <a:cxn ang="0">
                <a:pos x="0" y="0"/>
              </a:cxn>
              <a:cxn ang="0">
                <a:pos x="171" y="3"/>
              </a:cxn>
              <a:cxn ang="0">
                <a:pos x="355" y="9"/>
              </a:cxn>
              <a:cxn ang="0">
                <a:pos x="499" y="21"/>
              </a:cxn>
              <a:cxn ang="0">
                <a:pos x="650" y="36"/>
              </a:cxn>
              <a:cxn ang="0">
                <a:pos x="809" y="54"/>
              </a:cxn>
              <a:cxn ang="0">
                <a:pos x="957" y="78"/>
              </a:cxn>
              <a:cxn ang="0">
                <a:pos x="1119" y="105"/>
              </a:cxn>
              <a:cxn ang="0">
                <a:pos x="1261" y="133"/>
              </a:cxn>
              <a:cxn ang="0">
                <a:pos x="1441" y="175"/>
              </a:cxn>
              <a:cxn ang="0">
                <a:pos x="1598" y="217"/>
              </a:cxn>
              <a:cxn ang="0">
                <a:pos x="1763" y="269"/>
              </a:cxn>
              <a:cxn ang="0">
                <a:pos x="1887" y="308"/>
              </a:cxn>
              <a:cxn ang="0">
                <a:pos x="2085" y="384"/>
              </a:cxn>
              <a:cxn ang="0">
                <a:pos x="2230" y="444"/>
              </a:cxn>
              <a:cxn ang="0">
                <a:pos x="2456" y="547"/>
              </a:cxn>
              <a:cxn ang="0">
                <a:pos x="2666" y="662"/>
              </a:cxn>
              <a:cxn ang="0">
                <a:pos x="2859" y="786"/>
              </a:cxn>
              <a:cxn ang="0">
                <a:pos x="3046" y="920"/>
              </a:cxn>
              <a:cxn ang="0">
                <a:pos x="3193" y="1038"/>
              </a:cxn>
              <a:cxn ang="0">
                <a:pos x="3332" y="1168"/>
              </a:cxn>
              <a:cxn ang="0">
                <a:pos x="3440" y="1280"/>
              </a:cxn>
              <a:cxn ang="0">
                <a:pos x="3524" y="1380"/>
              </a:cxn>
              <a:cxn ang="0">
                <a:pos x="3624" y="1491"/>
              </a:cxn>
              <a:cxn ang="0">
                <a:pos x="3608" y="1491"/>
              </a:cxn>
              <a:cxn ang="0">
                <a:pos x="0" y="1491"/>
              </a:cxn>
            </a:cxnLst>
            <a:rect l="0" t="0" r="r" b="b"/>
            <a:pathLst>
              <a:path w="3625" h="1492">
                <a:moveTo>
                  <a:pt x="0" y="1491"/>
                </a:moveTo>
                <a:lnTo>
                  <a:pt x="0" y="0"/>
                </a:lnTo>
                <a:lnTo>
                  <a:pt x="171" y="3"/>
                </a:lnTo>
                <a:lnTo>
                  <a:pt x="355" y="9"/>
                </a:lnTo>
                <a:lnTo>
                  <a:pt x="499" y="21"/>
                </a:lnTo>
                <a:lnTo>
                  <a:pt x="650" y="36"/>
                </a:lnTo>
                <a:lnTo>
                  <a:pt x="809" y="54"/>
                </a:lnTo>
                <a:lnTo>
                  <a:pt x="957" y="78"/>
                </a:lnTo>
                <a:lnTo>
                  <a:pt x="1119" y="105"/>
                </a:lnTo>
                <a:lnTo>
                  <a:pt x="1261" y="133"/>
                </a:lnTo>
                <a:lnTo>
                  <a:pt x="1441" y="175"/>
                </a:lnTo>
                <a:lnTo>
                  <a:pt x="1598" y="217"/>
                </a:lnTo>
                <a:lnTo>
                  <a:pt x="1763" y="269"/>
                </a:lnTo>
                <a:lnTo>
                  <a:pt x="1887" y="308"/>
                </a:lnTo>
                <a:lnTo>
                  <a:pt x="2085" y="384"/>
                </a:lnTo>
                <a:lnTo>
                  <a:pt x="2230" y="444"/>
                </a:lnTo>
                <a:lnTo>
                  <a:pt x="2456" y="547"/>
                </a:lnTo>
                <a:lnTo>
                  <a:pt x="2666" y="662"/>
                </a:lnTo>
                <a:lnTo>
                  <a:pt x="2859" y="786"/>
                </a:lnTo>
                <a:lnTo>
                  <a:pt x="3046" y="920"/>
                </a:lnTo>
                <a:lnTo>
                  <a:pt x="3193" y="1038"/>
                </a:lnTo>
                <a:lnTo>
                  <a:pt x="3332" y="1168"/>
                </a:lnTo>
                <a:lnTo>
                  <a:pt x="3440" y="1280"/>
                </a:lnTo>
                <a:lnTo>
                  <a:pt x="3524" y="1380"/>
                </a:lnTo>
                <a:lnTo>
                  <a:pt x="3624" y="1491"/>
                </a:lnTo>
                <a:lnTo>
                  <a:pt x="3608" y="1491"/>
                </a:lnTo>
                <a:lnTo>
                  <a:pt x="0" y="1491"/>
                </a:lnTo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none" lIns="91430" tIns="45715" rIns="91430" bIns="45715" anchor="ctr"/>
          <a:lstStyle/>
          <a:p>
            <a:pPr>
              <a:defRPr/>
            </a:pPr>
            <a:endParaRPr lang="en-GB"/>
          </a:p>
        </p:txBody>
      </p:sp>
      <p:sp>
        <p:nvSpPr>
          <p:cNvPr id="6" name="Freeform 4"/>
          <p:cNvSpPr>
            <a:spLocks/>
          </p:cNvSpPr>
          <p:nvPr/>
        </p:nvSpPr>
        <p:spPr bwMode="white">
          <a:xfrm>
            <a:off x="0" y="3817938"/>
            <a:ext cx="8164513" cy="3019425"/>
          </a:xfrm>
          <a:custGeom>
            <a:avLst/>
            <a:gdLst/>
            <a:ahLst/>
            <a:cxnLst>
              <a:cxn ang="0">
                <a:pos x="2718" y="405"/>
              </a:cxn>
              <a:cxn ang="0">
                <a:pos x="2466" y="333"/>
              </a:cxn>
              <a:cxn ang="0">
                <a:pos x="2202" y="261"/>
              </a:cxn>
              <a:cxn ang="0">
                <a:pos x="1929" y="198"/>
              </a:cxn>
              <a:cxn ang="0">
                <a:pos x="1695" y="153"/>
              </a:cxn>
              <a:cxn ang="0">
                <a:pos x="1434" y="111"/>
              </a:cxn>
              <a:cxn ang="0">
                <a:pos x="1188" y="75"/>
              </a:cxn>
              <a:cxn ang="0">
                <a:pos x="957" y="48"/>
              </a:cxn>
              <a:cxn ang="0">
                <a:pos x="747" y="30"/>
              </a:cxn>
              <a:cxn ang="0">
                <a:pos x="501" y="15"/>
              </a:cxn>
              <a:cxn ang="0">
                <a:pos x="246" y="3"/>
              </a:cxn>
              <a:cxn ang="0">
                <a:pos x="0" y="0"/>
              </a:cxn>
              <a:cxn ang="0">
                <a:pos x="0" y="275"/>
              </a:cxn>
              <a:cxn ang="0">
                <a:pos x="0" y="345"/>
              </a:cxn>
              <a:cxn ang="0">
                <a:pos x="0" y="275"/>
              </a:cxn>
              <a:cxn ang="0">
                <a:pos x="0" y="342"/>
              </a:cxn>
              <a:cxn ang="0">
                <a:pos x="339" y="351"/>
              </a:cxn>
              <a:cxn ang="0">
                <a:pos x="606" y="372"/>
              </a:cxn>
              <a:cxn ang="0">
                <a:pos x="852" y="399"/>
              </a:cxn>
              <a:cxn ang="0">
                <a:pos x="1068" y="435"/>
              </a:cxn>
              <a:cxn ang="0">
                <a:pos x="1275" y="474"/>
              </a:cxn>
              <a:cxn ang="0">
                <a:pos x="1545" y="540"/>
              </a:cxn>
              <a:cxn ang="0">
                <a:pos x="1761" y="603"/>
              </a:cxn>
              <a:cxn ang="0">
                <a:pos x="1971" y="678"/>
              </a:cxn>
              <a:cxn ang="0">
                <a:pos x="2166" y="747"/>
              </a:cxn>
              <a:cxn ang="0">
                <a:pos x="2397" y="852"/>
              </a:cxn>
              <a:cxn ang="0">
                <a:pos x="2613" y="960"/>
              </a:cxn>
              <a:cxn ang="0">
                <a:pos x="2832" y="1095"/>
              </a:cxn>
              <a:cxn ang="0">
                <a:pos x="3012" y="1212"/>
              </a:cxn>
              <a:cxn ang="0">
                <a:pos x="3186" y="1347"/>
              </a:cxn>
              <a:cxn ang="0">
                <a:pos x="3351" y="1497"/>
              </a:cxn>
              <a:cxn ang="0">
                <a:pos x="3480" y="1629"/>
              </a:cxn>
              <a:cxn ang="0">
                <a:pos x="3612" y="1785"/>
              </a:cxn>
              <a:cxn ang="0">
                <a:pos x="3699" y="1901"/>
              </a:cxn>
              <a:cxn ang="0">
                <a:pos x="5142" y="1901"/>
              </a:cxn>
              <a:cxn ang="0">
                <a:pos x="5076" y="1827"/>
              </a:cxn>
              <a:cxn ang="0">
                <a:pos x="4968" y="1707"/>
              </a:cxn>
              <a:cxn ang="0">
                <a:pos x="4797" y="1539"/>
              </a:cxn>
              <a:cxn ang="0">
                <a:pos x="4617" y="1383"/>
              </a:cxn>
              <a:cxn ang="0">
                <a:pos x="4410" y="1221"/>
              </a:cxn>
              <a:cxn ang="0">
                <a:pos x="4185" y="1071"/>
              </a:cxn>
              <a:cxn ang="0">
                <a:pos x="3960" y="939"/>
              </a:cxn>
              <a:cxn ang="0">
                <a:pos x="3708" y="801"/>
              </a:cxn>
              <a:cxn ang="0">
                <a:pos x="3492" y="702"/>
              </a:cxn>
              <a:cxn ang="0">
                <a:pos x="3231" y="588"/>
              </a:cxn>
              <a:cxn ang="0">
                <a:pos x="2964" y="489"/>
              </a:cxn>
              <a:cxn ang="0">
                <a:pos x="2718" y="405"/>
              </a:cxn>
            </a:cxnLst>
            <a:rect l="0" t="0" r="r" b="b"/>
            <a:pathLst>
              <a:path w="5143" h="1902">
                <a:moveTo>
                  <a:pt x="2718" y="405"/>
                </a:moveTo>
                <a:lnTo>
                  <a:pt x="2466" y="333"/>
                </a:lnTo>
                <a:lnTo>
                  <a:pt x="2202" y="261"/>
                </a:lnTo>
                <a:lnTo>
                  <a:pt x="1929" y="198"/>
                </a:lnTo>
                <a:lnTo>
                  <a:pt x="1695" y="153"/>
                </a:lnTo>
                <a:lnTo>
                  <a:pt x="1434" y="111"/>
                </a:lnTo>
                <a:lnTo>
                  <a:pt x="1188" y="75"/>
                </a:lnTo>
                <a:lnTo>
                  <a:pt x="957" y="48"/>
                </a:lnTo>
                <a:lnTo>
                  <a:pt x="747" y="30"/>
                </a:lnTo>
                <a:lnTo>
                  <a:pt x="501" y="15"/>
                </a:lnTo>
                <a:lnTo>
                  <a:pt x="246" y="3"/>
                </a:lnTo>
                <a:lnTo>
                  <a:pt x="0" y="0"/>
                </a:lnTo>
                <a:lnTo>
                  <a:pt x="0" y="275"/>
                </a:lnTo>
                <a:lnTo>
                  <a:pt x="0" y="345"/>
                </a:lnTo>
                <a:lnTo>
                  <a:pt x="0" y="275"/>
                </a:lnTo>
                <a:lnTo>
                  <a:pt x="0" y="342"/>
                </a:lnTo>
                <a:lnTo>
                  <a:pt x="339" y="351"/>
                </a:lnTo>
                <a:lnTo>
                  <a:pt x="606" y="372"/>
                </a:lnTo>
                <a:lnTo>
                  <a:pt x="852" y="399"/>
                </a:lnTo>
                <a:lnTo>
                  <a:pt x="1068" y="435"/>
                </a:lnTo>
                <a:lnTo>
                  <a:pt x="1275" y="474"/>
                </a:lnTo>
                <a:lnTo>
                  <a:pt x="1545" y="540"/>
                </a:lnTo>
                <a:lnTo>
                  <a:pt x="1761" y="603"/>
                </a:lnTo>
                <a:lnTo>
                  <a:pt x="1971" y="678"/>
                </a:lnTo>
                <a:lnTo>
                  <a:pt x="2166" y="747"/>
                </a:lnTo>
                <a:lnTo>
                  <a:pt x="2397" y="852"/>
                </a:lnTo>
                <a:lnTo>
                  <a:pt x="2613" y="960"/>
                </a:lnTo>
                <a:lnTo>
                  <a:pt x="2832" y="1095"/>
                </a:lnTo>
                <a:lnTo>
                  <a:pt x="3012" y="1212"/>
                </a:lnTo>
                <a:lnTo>
                  <a:pt x="3186" y="1347"/>
                </a:lnTo>
                <a:lnTo>
                  <a:pt x="3351" y="1497"/>
                </a:lnTo>
                <a:lnTo>
                  <a:pt x="3480" y="1629"/>
                </a:lnTo>
                <a:lnTo>
                  <a:pt x="3612" y="1785"/>
                </a:lnTo>
                <a:lnTo>
                  <a:pt x="3699" y="1901"/>
                </a:lnTo>
                <a:lnTo>
                  <a:pt x="5142" y="1901"/>
                </a:lnTo>
                <a:lnTo>
                  <a:pt x="5076" y="1827"/>
                </a:lnTo>
                <a:lnTo>
                  <a:pt x="4968" y="1707"/>
                </a:lnTo>
                <a:lnTo>
                  <a:pt x="4797" y="1539"/>
                </a:lnTo>
                <a:lnTo>
                  <a:pt x="4617" y="1383"/>
                </a:lnTo>
                <a:lnTo>
                  <a:pt x="4410" y="1221"/>
                </a:lnTo>
                <a:lnTo>
                  <a:pt x="4185" y="1071"/>
                </a:lnTo>
                <a:lnTo>
                  <a:pt x="3960" y="939"/>
                </a:lnTo>
                <a:lnTo>
                  <a:pt x="3708" y="801"/>
                </a:lnTo>
                <a:lnTo>
                  <a:pt x="3492" y="702"/>
                </a:lnTo>
                <a:lnTo>
                  <a:pt x="3231" y="588"/>
                </a:lnTo>
                <a:lnTo>
                  <a:pt x="2964" y="489"/>
                </a:lnTo>
                <a:lnTo>
                  <a:pt x="2718" y="405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lIns="91430" tIns="45715" rIns="91430" bIns="45715"/>
          <a:lstStyle/>
          <a:p>
            <a:pPr>
              <a:defRPr/>
            </a:pPr>
            <a:endParaRPr lang="en-GB"/>
          </a:p>
        </p:txBody>
      </p:sp>
      <p:sp>
        <p:nvSpPr>
          <p:cNvPr id="7" name="Freeform 5"/>
          <p:cNvSpPr>
            <a:spLocks/>
          </p:cNvSpPr>
          <p:nvPr/>
        </p:nvSpPr>
        <p:spPr bwMode="white">
          <a:xfrm>
            <a:off x="0" y="3146425"/>
            <a:ext cx="9144000" cy="3690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39"/>
              </a:cxn>
              <a:cxn ang="0">
                <a:pos x="558" y="357"/>
              </a:cxn>
              <a:cxn ang="0">
                <a:pos x="807" y="375"/>
              </a:cxn>
              <a:cxn ang="0">
                <a:pos x="1056" y="399"/>
              </a:cxn>
              <a:cxn ang="0">
                <a:pos x="1272" y="426"/>
              </a:cxn>
              <a:cxn ang="0">
                <a:pos x="1539" y="465"/>
              </a:cxn>
              <a:cxn ang="0">
                <a:pos x="1791" y="510"/>
              </a:cxn>
              <a:cxn ang="0">
                <a:pos x="2076" y="570"/>
              </a:cxn>
              <a:cxn ang="0">
                <a:pos x="2334" y="630"/>
              </a:cxn>
              <a:cxn ang="0">
                <a:pos x="2544" y="687"/>
              </a:cxn>
              <a:cxn ang="0">
                <a:pos x="2775" y="759"/>
              </a:cxn>
              <a:cxn ang="0">
                <a:pos x="3003" y="837"/>
              </a:cxn>
              <a:cxn ang="0">
                <a:pos x="3231" y="924"/>
              </a:cxn>
              <a:cxn ang="0">
                <a:pos x="3438" y="1005"/>
              </a:cxn>
              <a:cxn ang="0">
                <a:pos x="3663" y="1110"/>
              </a:cxn>
              <a:cxn ang="0">
                <a:pos x="3903" y="1233"/>
              </a:cxn>
              <a:cxn ang="0">
                <a:pos x="4149" y="1374"/>
              </a:cxn>
              <a:cxn ang="0">
                <a:pos x="4353" y="1506"/>
              </a:cxn>
              <a:cxn ang="0">
                <a:pos x="4491" y="1602"/>
              </a:cxn>
              <a:cxn ang="0">
                <a:pos x="4668" y="1740"/>
              </a:cxn>
              <a:cxn ang="0">
                <a:pos x="4824" y="1875"/>
              </a:cxn>
              <a:cxn ang="0">
                <a:pos x="4968" y="2016"/>
              </a:cxn>
              <a:cxn ang="0">
                <a:pos x="5100" y="2154"/>
              </a:cxn>
              <a:cxn ang="0">
                <a:pos x="5238" y="2324"/>
              </a:cxn>
              <a:cxn ang="0">
                <a:pos x="5759" y="2324"/>
              </a:cxn>
              <a:cxn ang="0">
                <a:pos x="5759" y="1245"/>
              </a:cxn>
              <a:cxn ang="0">
                <a:pos x="5580" y="1119"/>
              </a:cxn>
              <a:cxn ang="0">
                <a:pos x="5400" y="1020"/>
              </a:cxn>
              <a:cxn ang="0">
                <a:pos x="5205" y="918"/>
              </a:cxn>
              <a:cxn ang="0">
                <a:pos x="5031" y="837"/>
              </a:cxn>
              <a:cxn ang="0">
                <a:pos x="4866" y="771"/>
              </a:cxn>
              <a:cxn ang="0">
                <a:pos x="4710" y="711"/>
              </a:cxn>
              <a:cxn ang="0">
                <a:pos x="4545" y="651"/>
              </a:cxn>
              <a:cxn ang="0">
                <a:pos x="4386" y="600"/>
              </a:cxn>
              <a:cxn ang="0">
                <a:pos x="4248" y="552"/>
              </a:cxn>
              <a:cxn ang="0">
                <a:pos x="3993" y="483"/>
              </a:cxn>
              <a:cxn ang="0">
                <a:pos x="3777" y="423"/>
              </a:cxn>
              <a:cxn ang="0">
                <a:pos x="3564" y="375"/>
              </a:cxn>
              <a:cxn ang="0">
                <a:pos x="3282" y="312"/>
              </a:cxn>
              <a:cxn ang="0">
                <a:pos x="3003" y="261"/>
              </a:cxn>
              <a:cxn ang="0">
                <a:pos x="2733" y="213"/>
              </a:cxn>
              <a:cxn ang="0">
                <a:pos x="2451" y="171"/>
              </a:cxn>
              <a:cxn ang="0">
                <a:pos x="2211" y="138"/>
              </a:cxn>
              <a:cxn ang="0">
                <a:pos x="1974" y="108"/>
              </a:cxn>
              <a:cxn ang="0">
                <a:pos x="1665" y="81"/>
              </a:cxn>
              <a:cxn ang="0">
                <a:pos x="1437" y="60"/>
              </a:cxn>
              <a:cxn ang="0">
                <a:pos x="1125" y="36"/>
              </a:cxn>
              <a:cxn ang="0">
                <a:pos x="828" y="21"/>
              </a:cxn>
              <a:cxn ang="0">
                <a:pos x="558" y="12"/>
              </a:cxn>
              <a:cxn ang="0">
                <a:pos x="282" y="3"/>
              </a:cxn>
              <a:cxn ang="0">
                <a:pos x="0" y="0"/>
              </a:cxn>
            </a:cxnLst>
            <a:rect l="0" t="0" r="r" b="b"/>
            <a:pathLst>
              <a:path w="5760" h="2325">
                <a:moveTo>
                  <a:pt x="0" y="0"/>
                </a:moveTo>
                <a:lnTo>
                  <a:pt x="0" y="339"/>
                </a:lnTo>
                <a:lnTo>
                  <a:pt x="558" y="357"/>
                </a:lnTo>
                <a:lnTo>
                  <a:pt x="807" y="375"/>
                </a:lnTo>
                <a:lnTo>
                  <a:pt x="1056" y="399"/>
                </a:lnTo>
                <a:lnTo>
                  <a:pt x="1272" y="426"/>
                </a:lnTo>
                <a:lnTo>
                  <a:pt x="1539" y="465"/>
                </a:lnTo>
                <a:lnTo>
                  <a:pt x="1791" y="510"/>
                </a:lnTo>
                <a:lnTo>
                  <a:pt x="2076" y="570"/>
                </a:lnTo>
                <a:lnTo>
                  <a:pt x="2334" y="630"/>
                </a:lnTo>
                <a:lnTo>
                  <a:pt x="2544" y="687"/>
                </a:lnTo>
                <a:lnTo>
                  <a:pt x="2775" y="759"/>
                </a:lnTo>
                <a:lnTo>
                  <a:pt x="3003" y="837"/>
                </a:lnTo>
                <a:lnTo>
                  <a:pt x="3231" y="924"/>
                </a:lnTo>
                <a:lnTo>
                  <a:pt x="3438" y="1005"/>
                </a:lnTo>
                <a:lnTo>
                  <a:pt x="3663" y="1110"/>
                </a:lnTo>
                <a:lnTo>
                  <a:pt x="3903" y="1233"/>
                </a:lnTo>
                <a:lnTo>
                  <a:pt x="4149" y="1374"/>
                </a:lnTo>
                <a:lnTo>
                  <a:pt x="4353" y="1506"/>
                </a:lnTo>
                <a:lnTo>
                  <a:pt x="4491" y="1602"/>
                </a:lnTo>
                <a:lnTo>
                  <a:pt x="4668" y="1740"/>
                </a:lnTo>
                <a:lnTo>
                  <a:pt x="4824" y="1875"/>
                </a:lnTo>
                <a:lnTo>
                  <a:pt x="4968" y="2016"/>
                </a:lnTo>
                <a:lnTo>
                  <a:pt x="5100" y="2154"/>
                </a:lnTo>
                <a:lnTo>
                  <a:pt x="5238" y="2324"/>
                </a:lnTo>
                <a:lnTo>
                  <a:pt x="5759" y="2324"/>
                </a:lnTo>
                <a:lnTo>
                  <a:pt x="5759" y="1245"/>
                </a:lnTo>
                <a:lnTo>
                  <a:pt x="5580" y="1119"/>
                </a:lnTo>
                <a:lnTo>
                  <a:pt x="5400" y="1020"/>
                </a:lnTo>
                <a:lnTo>
                  <a:pt x="5205" y="918"/>
                </a:lnTo>
                <a:lnTo>
                  <a:pt x="5031" y="837"/>
                </a:lnTo>
                <a:lnTo>
                  <a:pt x="4866" y="771"/>
                </a:lnTo>
                <a:lnTo>
                  <a:pt x="4710" y="711"/>
                </a:lnTo>
                <a:lnTo>
                  <a:pt x="4545" y="651"/>
                </a:lnTo>
                <a:lnTo>
                  <a:pt x="4386" y="600"/>
                </a:lnTo>
                <a:lnTo>
                  <a:pt x="4248" y="552"/>
                </a:lnTo>
                <a:lnTo>
                  <a:pt x="3993" y="483"/>
                </a:lnTo>
                <a:lnTo>
                  <a:pt x="3777" y="423"/>
                </a:lnTo>
                <a:lnTo>
                  <a:pt x="3564" y="375"/>
                </a:lnTo>
                <a:lnTo>
                  <a:pt x="3282" y="312"/>
                </a:lnTo>
                <a:lnTo>
                  <a:pt x="3003" y="261"/>
                </a:lnTo>
                <a:lnTo>
                  <a:pt x="2733" y="213"/>
                </a:lnTo>
                <a:lnTo>
                  <a:pt x="2451" y="171"/>
                </a:lnTo>
                <a:lnTo>
                  <a:pt x="2211" y="138"/>
                </a:lnTo>
                <a:lnTo>
                  <a:pt x="1974" y="108"/>
                </a:lnTo>
                <a:lnTo>
                  <a:pt x="1665" y="81"/>
                </a:lnTo>
                <a:lnTo>
                  <a:pt x="1437" y="60"/>
                </a:lnTo>
                <a:lnTo>
                  <a:pt x="1125" y="36"/>
                </a:lnTo>
                <a:lnTo>
                  <a:pt x="828" y="21"/>
                </a:lnTo>
                <a:lnTo>
                  <a:pt x="558" y="12"/>
                </a:lnTo>
                <a:lnTo>
                  <a:pt x="282" y="3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lIns="91430" tIns="45715" rIns="91430" bIns="45715"/>
          <a:lstStyle/>
          <a:p>
            <a:pPr>
              <a:defRPr/>
            </a:pPr>
            <a:endParaRPr lang="en-GB"/>
          </a:p>
        </p:txBody>
      </p:sp>
      <p:sp>
        <p:nvSpPr>
          <p:cNvPr id="8" name="Freeform 6"/>
          <p:cNvSpPr>
            <a:spLocks/>
          </p:cNvSpPr>
          <p:nvPr/>
        </p:nvSpPr>
        <p:spPr bwMode="white">
          <a:xfrm>
            <a:off x="0" y="2460625"/>
            <a:ext cx="9144000" cy="2497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51"/>
              </a:cxn>
              <a:cxn ang="0">
                <a:pos x="282" y="357"/>
              </a:cxn>
              <a:cxn ang="0">
                <a:pos x="627" y="363"/>
              </a:cxn>
              <a:cxn ang="0">
                <a:pos x="960" y="375"/>
              </a:cxn>
              <a:cxn ang="0">
                <a:pos x="1218" y="393"/>
              </a:cxn>
              <a:cxn ang="0">
                <a:pos x="1470" y="411"/>
              </a:cxn>
              <a:cxn ang="0">
                <a:pos x="1746" y="435"/>
              </a:cxn>
              <a:cxn ang="0">
                <a:pos x="2022" y="462"/>
              </a:cxn>
              <a:cxn ang="0">
                <a:pos x="2340" y="504"/>
              </a:cxn>
              <a:cxn ang="0">
                <a:pos x="2664" y="549"/>
              </a:cxn>
              <a:cxn ang="0">
                <a:pos x="2952" y="597"/>
              </a:cxn>
              <a:cxn ang="0">
                <a:pos x="3225" y="648"/>
              </a:cxn>
              <a:cxn ang="0">
                <a:pos x="3513" y="708"/>
              </a:cxn>
              <a:cxn ang="0">
                <a:pos x="3693" y="750"/>
              </a:cxn>
              <a:cxn ang="0">
                <a:pos x="3936" y="810"/>
              </a:cxn>
              <a:cxn ang="0">
                <a:pos x="4095" y="855"/>
              </a:cxn>
              <a:cxn ang="0">
                <a:pos x="4281" y="909"/>
              </a:cxn>
              <a:cxn ang="0">
                <a:pos x="4503" y="981"/>
              </a:cxn>
              <a:cxn ang="0">
                <a:pos x="4704" y="1053"/>
              </a:cxn>
              <a:cxn ang="0">
                <a:pos x="4911" y="1131"/>
              </a:cxn>
              <a:cxn ang="0">
                <a:pos x="5073" y="1197"/>
              </a:cxn>
              <a:cxn ang="0">
                <a:pos x="5256" y="1281"/>
              </a:cxn>
              <a:cxn ang="0">
                <a:pos x="5475" y="1401"/>
              </a:cxn>
              <a:cxn ang="0">
                <a:pos x="5628" y="1482"/>
              </a:cxn>
              <a:cxn ang="0">
                <a:pos x="5759" y="1572"/>
              </a:cxn>
              <a:cxn ang="0">
                <a:pos x="5759" y="633"/>
              </a:cxn>
              <a:cxn ang="0">
                <a:pos x="5493" y="570"/>
              </a:cxn>
              <a:cxn ang="0">
                <a:pos x="5214" y="501"/>
              </a:cxn>
              <a:cxn ang="0">
                <a:pos x="4950" y="444"/>
              </a:cxn>
              <a:cxn ang="0">
                <a:pos x="4701" y="396"/>
              </a:cxn>
              <a:cxn ang="0">
                <a:pos x="4425" y="348"/>
              </a:cxn>
              <a:cxn ang="0">
                <a:pos x="4110" y="294"/>
              </a:cxn>
              <a:cxn ang="0">
                <a:pos x="3813" y="252"/>
              </a:cxn>
              <a:cxn ang="0">
                <a:pos x="3549" y="213"/>
              </a:cxn>
              <a:cxn ang="0">
                <a:pos x="3261" y="183"/>
              </a:cxn>
              <a:cxn ang="0">
                <a:pos x="3015" y="153"/>
              </a:cxn>
              <a:cxn ang="0">
                <a:pos x="2757" y="129"/>
              </a:cxn>
              <a:cxn ang="0">
                <a:pos x="2520" y="105"/>
              </a:cxn>
              <a:cxn ang="0">
                <a:pos x="2301" y="87"/>
              </a:cxn>
              <a:cxn ang="0">
                <a:pos x="2013" y="66"/>
              </a:cxn>
              <a:cxn ang="0">
                <a:pos x="1731" y="48"/>
              </a:cxn>
              <a:cxn ang="0">
                <a:pos x="1524" y="39"/>
              </a:cxn>
              <a:cxn ang="0">
                <a:pos x="1260" y="27"/>
              </a:cxn>
              <a:cxn ang="0">
                <a:pos x="966" y="15"/>
              </a:cxn>
              <a:cxn ang="0">
                <a:pos x="714" y="12"/>
              </a:cxn>
              <a:cxn ang="0">
                <a:pos x="510" y="6"/>
              </a:cxn>
              <a:cxn ang="0">
                <a:pos x="243" y="0"/>
              </a:cxn>
              <a:cxn ang="0">
                <a:pos x="0" y="0"/>
              </a:cxn>
            </a:cxnLst>
            <a:rect l="0" t="0" r="r" b="b"/>
            <a:pathLst>
              <a:path w="5760" h="1573">
                <a:moveTo>
                  <a:pt x="0" y="0"/>
                </a:moveTo>
                <a:lnTo>
                  <a:pt x="0" y="351"/>
                </a:lnTo>
                <a:lnTo>
                  <a:pt x="282" y="357"/>
                </a:lnTo>
                <a:lnTo>
                  <a:pt x="627" y="363"/>
                </a:lnTo>
                <a:lnTo>
                  <a:pt x="960" y="375"/>
                </a:lnTo>
                <a:lnTo>
                  <a:pt x="1218" y="393"/>
                </a:lnTo>
                <a:lnTo>
                  <a:pt x="1470" y="411"/>
                </a:lnTo>
                <a:lnTo>
                  <a:pt x="1746" y="435"/>
                </a:lnTo>
                <a:lnTo>
                  <a:pt x="2022" y="462"/>
                </a:lnTo>
                <a:lnTo>
                  <a:pt x="2340" y="504"/>
                </a:lnTo>
                <a:lnTo>
                  <a:pt x="2664" y="549"/>
                </a:lnTo>
                <a:lnTo>
                  <a:pt x="2952" y="597"/>
                </a:lnTo>
                <a:lnTo>
                  <a:pt x="3225" y="648"/>
                </a:lnTo>
                <a:lnTo>
                  <a:pt x="3513" y="708"/>
                </a:lnTo>
                <a:lnTo>
                  <a:pt x="3693" y="750"/>
                </a:lnTo>
                <a:lnTo>
                  <a:pt x="3936" y="810"/>
                </a:lnTo>
                <a:lnTo>
                  <a:pt x="4095" y="855"/>
                </a:lnTo>
                <a:lnTo>
                  <a:pt x="4281" y="909"/>
                </a:lnTo>
                <a:lnTo>
                  <a:pt x="4503" y="981"/>
                </a:lnTo>
                <a:lnTo>
                  <a:pt x="4704" y="1053"/>
                </a:lnTo>
                <a:lnTo>
                  <a:pt x="4911" y="1131"/>
                </a:lnTo>
                <a:lnTo>
                  <a:pt x="5073" y="1197"/>
                </a:lnTo>
                <a:lnTo>
                  <a:pt x="5256" y="1281"/>
                </a:lnTo>
                <a:lnTo>
                  <a:pt x="5475" y="1401"/>
                </a:lnTo>
                <a:lnTo>
                  <a:pt x="5628" y="1482"/>
                </a:lnTo>
                <a:lnTo>
                  <a:pt x="5759" y="1572"/>
                </a:lnTo>
                <a:lnTo>
                  <a:pt x="5759" y="633"/>
                </a:lnTo>
                <a:lnTo>
                  <a:pt x="5493" y="570"/>
                </a:lnTo>
                <a:lnTo>
                  <a:pt x="5214" y="501"/>
                </a:lnTo>
                <a:lnTo>
                  <a:pt x="4950" y="444"/>
                </a:lnTo>
                <a:lnTo>
                  <a:pt x="4701" y="396"/>
                </a:lnTo>
                <a:lnTo>
                  <a:pt x="4425" y="348"/>
                </a:lnTo>
                <a:lnTo>
                  <a:pt x="4110" y="294"/>
                </a:lnTo>
                <a:lnTo>
                  <a:pt x="3813" y="252"/>
                </a:lnTo>
                <a:lnTo>
                  <a:pt x="3549" y="213"/>
                </a:lnTo>
                <a:lnTo>
                  <a:pt x="3261" y="183"/>
                </a:lnTo>
                <a:lnTo>
                  <a:pt x="3015" y="153"/>
                </a:lnTo>
                <a:lnTo>
                  <a:pt x="2757" y="129"/>
                </a:lnTo>
                <a:lnTo>
                  <a:pt x="2520" y="105"/>
                </a:lnTo>
                <a:lnTo>
                  <a:pt x="2301" y="87"/>
                </a:lnTo>
                <a:lnTo>
                  <a:pt x="2013" y="66"/>
                </a:lnTo>
                <a:lnTo>
                  <a:pt x="1731" y="48"/>
                </a:lnTo>
                <a:lnTo>
                  <a:pt x="1524" y="39"/>
                </a:lnTo>
                <a:lnTo>
                  <a:pt x="1260" y="27"/>
                </a:lnTo>
                <a:lnTo>
                  <a:pt x="966" y="15"/>
                </a:lnTo>
                <a:lnTo>
                  <a:pt x="714" y="12"/>
                </a:lnTo>
                <a:lnTo>
                  <a:pt x="510" y="6"/>
                </a:lnTo>
                <a:lnTo>
                  <a:pt x="24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lIns="91430" tIns="45715" rIns="91430" bIns="45715"/>
          <a:lstStyle/>
          <a:p>
            <a:pPr>
              <a:defRPr/>
            </a:pPr>
            <a:endParaRPr lang="en-GB"/>
          </a:p>
        </p:txBody>
      </p:sp>
      <p:sp>
        <p:nvSpPr>
          <p:cNvPr id="9" name="Freeform 7"/>
          <p:cNvSpPr>
            <a:spLocks/>
          </p:cNvSpPr>
          <p:nvPr/>
        </p:nvSpPr>
        <p:spPr bwMode="white">
          <a:xfrm>
            <a:off x="0" y="1793875"/>
            <a:ext cx="9144000" cy="153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39"/>
              </a:cxn>
              <a:cxn ang="0">
                <a:pos x="318" y="342"/>
              </a:cxn>
              <a:cxn ang="0">
                <a:pos x="591" y="348"/>
              </a:cxn>
              <a:cxn ang="0">
                <a:pos x="846" y="354"/>
              </a:cxn>
              <a:cxn ang="0">
                <a:pos x="1074" y="360"/>
              </a:cxn>
              <a:cxn ang="0">
                <a:pos x="1314" y="366"/>
              </a:cxn>
              <a:cxn ang="0">
                <a:pos x="1599" y="381"/>
              </a:cxn>
              <a:cxn ang="0">
                <a:pos x="1911" y="399"/>
              </a:cxn>
              <a:cxn ang="0">
                <a:pos x="2241" y="420"/>
              </a:cxn>
              <a:cxn ang="0">
                <a:pos x="2619" y="453"/>
              </a:cxn>
              <a:cxn ang="0">
                <a:pos x="2889" y="477"/>
              </a:cxn>
              <a:cxn ang="0">
                <a:pos x="3177" y="507"/>
              </a:cxn>
              <a:cxn ang="0">
                <a:pos x="3498" y="543"/>
              </a:cxn>
              <a:cxn ang="0">
                <a:pos x="3813" y="585"/>
              </a:cxn>
              <a:cxn ang="0">
                <a:pos x="4044" y="618"/>
              </a:cxn>
              <a:cxn ang="0">
                <a:pos x="4365" y="669"/>
              </a:cxn>
              <a:cxn ang="0">
                <a:pos x="4683" y="726"/>
              </a:cxn>
              <a:cxn ang="0">
                <a:pos x="4980" y="786"/>
              </a:cxn>
              <a:cxn ang="0">
                <a:pos x="5268" y="846"/>
              </a:cxn>
              <a:cxn ang="0">
                <a:pos x="5646" y="942"/>
              </a:cxn>
              <a:cxn ang="0">
                <a:pos x="5759" y="969"/>
              </a:cxn>
              <a:cxn ang="0">
                <a:pos x="5759" y="0"/>
              </a:cxn>
              <a:cxn ang="0">
                <a:pos x="0" y="0"/>
              </a:cxn>
            </a:cxnLst>
            <a:rect l="0" t="0" r="r" b="b"/>
            <a:pathLst>
              <a:path w="5760" h="970">
                <a:moveTo>
                  <a:pt x="0" y="0"/>
                </a:moveTo>
                <a:lnTo>
                  <a:pt x="0" y="339"/>
                </a:lnTo>
                <a:lnTo>
                  <a:pt x="318" y="342"/>
                </a:lnTo>
                <a:lnTo>
                  <a:pt x="591" y="348"/>
                </a:lnTo>
                <a:lnTo>
                  <a:pt x="846" y="354"/>
                </a:lnTo>
                <a:lnTo>
                  <a:pt x="1074" y="360"/>
                </a:lnTo>
                <a:lnTo>
                  <a:pt x="1314" y="366"/>
                </a:lnTo>
                <a:lnTo>
                  <a:pt x="1599" y="381"/>
                </a:lnTo>
                <a:lnTo>
                  <a:pt x="1911" y="399"/>
                </a:lnTo>
                <a:lnTo>
                  <a:pt x="2241" y="420"/>
                </a:lnTo>
                <a:lnTo>
                  <a:pt x="2619" y="453"/>
                </a:lnTo>
                <a:lnTo>
                  <a:pt x="2889" y="477"/>
                </a:lnTo>
                <a:lnTo>
                  <a:pt x="3177" y="507"/>
                </a:lnTo>
                <a:lnTo>
                  <a:pt x="3498" y="543"/>
                </a:lnTo>
                <a:lnTo>
                  <a:pt x="3813" y="585"/>
                </a:lnTo>
                <a:lnTo>
                  <a:pt x="4044" y="618"/>
                </a:lnTo>
                <a:lnTo>
                  <a:pt x="4365" y="669"/>
                </a:lnTo>
                <a:lnTo>
                  <a:pt x="4683" y="726"/>
                </a:lnTo>
                <a:lnTo>
                  <a:pt x="4980" y="786"/>
                </a:lnTo>
                <a:lnTo>
                  <a:pt x="5268" y="846"/>
                </a:lnTo>
                <a:lnTo>
                  <a:pt x="5646" y="942"/>
                </a:lnTo>
                <a:lnTo>
                  <a:pt x="5759" y="969"/>
                </a:lnTo>
                <a:lnTo>
                  <a:pt x="5759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lIns="91430" tIns="45715" rIns="91430" bIns="45715"/>
          <a:lstStyle/>
          <a:p>
            <a:pPr>
              <a:defRPr/>
            </a:pPr>
            <a:endParaRPr lang="en-GB"/>
          </a:p>
        </p:txBody>
      </p:sp>
      <p:sp>
        <p:nvSpPr>
          <p:cNvPr id="10" name="Freeform 8"/>
          <p:cNvSpPr>
            <a:spLocks/>
          </p:cNvSpPr>
          <p:nvPr/>
        </p:nvSpPr>
        <p:spPr bwMode="white">
          <a:xfrm>
            <a:off x="0" y="-20638"/>
            <a:ext cx="9144000" cy="1682751"/>
          </a:xfrm>
          <a:custGeom>
            <a:avLst/>
            <a:gdLst/>
            <a:ahLst/>
            <a:cxnLst>
              <a:cxn ang="0">
                <a:pos x="0" y="753"/>
              </a:cxn>
              <a:cxn ang="0">
                <a:pos x="0" y="1059"/>
              </a:cxn>
              <a:cxn ang="0">
                <a:pos x="5759" y="1059"/>
              </a:cxn>
              <a:cxn ang="0">
                <a:pos x="5759" y="0"/>
              </a:cxn>
              <a:cxn ang="0">
                <a:pos x="5430" y="0"/>
              </a:cxn>
              <a:cxn ang="0">
                <a:pos x="5298" y="84"/>
              </a:cxn>
              <a:cxn ang="0">
                <a:pos x="5136" y="159"/>
              </a:cxn>
              <a:cxn ang="0">
                <a:pos x="4968" y="222"/>
              </a:cxn>
              <a:cxn ang="0">
                <a:pos x="4812" y="267"/>
              </a:cxn>
              <a:cxn ang="0">
                <a:pos x="4626" y="324"/>
              </a:cxn>
              <a:cxn ang="0">
                <a:pos x="4440" y="366"/>
              </a:cxn>
              <a:cxn ang="0">
                <a:pos x="4230" y="414"/>
              </a:cxn>
              <a:cxn ang="0">
                <a:pos x="3939" y="468"/>
              </a:cxn>
              <a:cxn ang="0">
                <a:pos x="3711" y="504"/>
              </a:cxn>
              <a:cxn ang="0">
                <a:pos x="3441" y="543"/>
              </a:cxn>
              <a:cxn ang="0">
                <a:pos x="3189" y="579"/>
              </a:cxn>
              <a:cxn ang="0">
                <a:pos x="2925" y="606"/>
              </a:cxn>
              <a:cxn ang="0">
                <a:pos x="2679" y="633"/>
              </a:cxn>
              <a:cxn ang="0">
                <a:pos x="2418" y="654"/>
              </a:cxn>
              <a:cxn ang="0">
                <a:pos x="2142" y="675"/>
              </a:cxn>
              <a:cxn ang="0">
                <a:pos x="1896" y="693"/>
              </a:cxn>
              <a:cxn ang="0">
                <a:pos x="1647" y="708"/>
              </a:cxn>
              <a:cxn ang="0">
                <a:pos x="1404" y="720"/>
              </a:cxn>
              <a:cxn ang="0">
                <a:pos x="1170" y="732"/>
              </a:cxn>
              <a:cxn ang="0">
                <a:pos x="906" y="738"/>
              </a:cxn>
              <a:cxn ang="0">
                <a:pos x="534" y="747"/>
              </a:cxn>
              <a:cxn ang="0">
                <a:pos x="201" y="753"/>
              </a:cxn>
              <a:cxn ang="0">
                <a:pos x="0" y="753"/>
              </a:cxn>
            </a:cxnLst>
            <a:rect l="0" t="0" r="r" b="b"/>
            <a:pathLst>
              <a:path w="5760" h="1060">
                <a:moveTo>
                  <a:pt x="0" y="753"/>
                </a:moveTo>
                <a:lnTo>
                  <a:pt x="0" y="1059"/>
                </a:lnTo>
                <a:lnTo>
                  <a:pt x="5759" y="1059"/>
                </a:lnTo>
                <a:lnTo>
                  <a:pt x="5759" y="0"/>
                </a:lnTo>
                <a:lnTo>
                  <a:pt x="5430" y="0"/>
                </a:lnTo>
                <a:lnTo>
                  <a:pt x="5298" y="84"/>
                </a:lnTo>
                <a:lnTo>
                  <a:pt x="5136" y="159"/>
                </a:lnTo>
                <a:lnTo>
                  <a:pt x="4968" y="222"/>
                </a:lnTo>
                <a:lnTo>
                  <a:pt x="4812" y="267"/>
                </a:lnTo>
                <a:lnTo>
                  <a:pt x="4626" y="324"/>
                </a:lnTo>
                <a:lnTo>
                  <a:pt x="4440" y="366"/>
                </a:lnTo>
                <a:lnTo>
                  <a:pt x="4230" y="414"/>
                </a:lnTo>
                <a:lnTo>
                  <a:pt x="3939" y="468"/>
                </a:lnTo>
                <a:lnTo>
                  <a:pt x="3711" y="504"/>
                </a:lnTo>
                <a:lnTo>
                  <a:pt x="3441" y="543"/>
                </a:lnTo>
                <a:lnTo>
                  <a:pt x="3189" y="579"/>
                </a:lnTo>
                <a:lnTo>
                  <a:pt x="2925" y="606"/>
                </a:lnTo>
                <a:lnTo>
                  <a:pt x="2679" y="633"/>
                </a:lnTo>
                <a:lnTo>
                  <a:pt x="2418" y="654"/>
                </a:lnTo>
                <a:lnTo>
                  <a:pt x="2142" y="675"/>
                </a:lnTo>
                <a:lnTo>
                  <a:pt x="1896" y="693"/>
                </a:lnTo>
                <a:lnTo>
                  <a:pt x="1647" y="708"/>
                </a:lnTo>
                <a:lnTo>
                  <a:pt x="1404" y="720"/>
                </a:lnTo>
                <a:lnTo>
                  <a:pt x="1170" y="732"/>
                </a:lnTo>
                <a:lnTo>
                  <a:pt x="906" y="738"/>
                </a:lnTo>
                <a:lnTo>
                  <a:pt x="534" y="747"/>
                </a:lnTo>
                <a:lnTo>
                  <a:pt x="201" y="753"/>
                </a:lnTo>
                <a:lnTo>
                  <a:pt x="0" y="753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lIns="91430" tIns="45715" rIns="91430" bIns="45715"/>
          <a:lstStyle/>
          <a:p>
            <a:pPr>
              <a:defRPr/>
            </a:pPr>
            <a:endParaRPr lang="en-GB"/>
          </a:p>
        </p:txBody>
      </p:sp>
      <p:sp>
        <p:nvSpPr>
          <p:cNvPr id="11" name="Freeform 9"/>
          <p:cNvSpPr>
            <a:spLocks/>
          </p:cNvSpPr>
          <p:nvPr/>
        </p:nvSpPr>
        <p:spPr bwMode="white">
          <a:xfrm>
            <a:off x="0" y="-20638"/>
            <a:ext cx="8388350" cy="1068388"/>
          </a:xfrm>
          <a:custGeom>
            <a:avLst/>
            <a:gdLst/>
            <a:ahLst/>
            <a:cxnLst>
              <a:cxn ang="0">
                <a:pos x="0" y="366"/>
              </a:cxn>
              <a:cxn ang="0">
                <a:pos x="0" y="672"/>
              </a:cxn>
              <a:cxn ang="0">
                <a:pos x="303" y="672"/>
              </a:cxn>
              <a:cxn ang="0">
                <a:pos x="723" y="663"/>
              </a:cxn>
              <a:cxn ang="0">
                <a:pos x="1020" y="654"/>
              </a:cxn>
              <a:cxn ang="0">
                <a:pos x="1302" y="642"/>
              </a:cxn>
              <a:cxn ang="0">
                <a:pos x="1554" y="630"/>
              </a:cxn>
              <a:cxn ang="0">
                <a:pos x="1779" y="615"/>
              </a:cxn>
              <a:cxn ang="0">
                <a:pos x="1962" y="606"/>
              </a:cxn>
              <a:cxn ang="0">
                <a:pos x="2193" y="588"/>
              </a:cxn>
              <a:cxn ang="0">
                <a:pos x="2448" y="570"/>
              </a:cxn>
              <a:cxn ang="0">
                <a:pos x="2700" y="546"/>
              </a:cxn>
              <a:cxn ang="0">
                <a:pos x="2904" y="528"/>
              </a:cxn>
              <a:cxn ang="0">
                <a:pos x="3138" y="498"/>
              </a:cxn>
              <a:cxn ang="0">
                <a:pos x="3324" y="474"/>
              </a:cxn>
              <a:cxn ang="0">
                <a:pos x="3534" y="447"/>
              </a:cxn>
              <a:cxn ang="0">
                <a:pos x="3735" y="420"/>
              </a:cxn>
              <a:cxn ang="0">
                <a:pos x="3933" y="384"/>
              </a:cxn>
              <a:cxn ang="0">
                <a:pos x="4116" y="351"/>
              </a:cxn>
              <a:cxn ang="0">
                <a:pos x="4266" y="318"/>
              </a:cxn>
              <a:cxn ang="0">
                <a:pos x="4446" y="279"/>
              </a:cxn>
              <a:cxn ang="0">
                <a:pos x="4620" y="237"/>
              </a:cxn>
              <a:cxn ang="0">
                <a:pos x="4779" y="192"/>
              </a:cxn>
              <a:cxn ang="0">
                <a:pos x="4920" y="147"/>
              </a:cxn>
              <a:cxn ang="0">
                <a:pos x="5085" y="90"/>
              </a:cxn>
              <a:cxn ang="0">
                <a:pos x="5193" y="42"/>
              </a:cxn>
              <a:cxn ang="0">
                <a:pos x="5283" y="0"/>
              </a:cxn>
              <a:cxn ang="0">
                <a:pos x="3201" y="0"/>
              </a:cxn>
              <a:cxn ang="0">
                <a:pos x="2982" y="57"/>
              </a:cxn>
              <a:cxn ang="0">
                <a:pos x="2775" y="108"/>
              </a:cxn>
              <a:cxn ang="0">
                <a:pos x="2562" y="150"/>
              </a:cxn>
              <a:cxn ang="0">
                <a:pos x="2397" y="183"/>
              </a:cxn>
              <a:cxn ang="0">
                <a:pos x="2205" y="213"/>
              </a:cxn>
              <a:cxn ang="0">
                <a:pos x="2001" y="243"/>
              </a:cxn>
              <a:cxn ang="0">
                <a:pos x="1776" y="273"/>
              </a:cxn>
              <a:cxn ang="0">
                <a:pos x="1536" y="297"/>
              </a:cxn>
              <a:cxn ang="0">
                <a:pos x="1344" y="312"/>
              </a:cxn>
              <a:cxn ang="0">
                <a:pos x="1134" y="330"/>
              </a:cxn>
              <a:cxn ang="0">
                <a:pos x="921" y="342"/>
              </a:cxn>
              <a:cxn ang="0">
                <a:pos x="696" y="354"/>
              </a:cxn>
              <a:cxn ang="0">
                <a:pos x="501" y="360"/>
              </a:cxn>
              <a:cxn ang="0">
                <a:pos x="279" y="366"/>
              </a:cxn>
              <a:cxn ang="0">
                <a:pos x="99" y="369"/>
              </a:cxn>
              <a:cxn ang="0">
                <a:pos x="0" y="366"/>
              </a:cxn>
            </a:cxnLst>
            <a:rect l="0" t="0" r="r" b="b"/>
            <a:pathLst>
              <a:path w="5284" h="673">
                <a:moveTo>
                  <a:pt x="0" y="366"/>
                </a:moveTo>
                <a:lnTo>
                  <a:pt x="0" y="672"/>
                </a:lnTo>
                <a:lnTo>
                  <a:pt x="303" y="672"/>
                </a:lnTo>
                <a:lnTo>
                  <a:pt x="723" y="663"/>
                </a:lnTo>
                <a:lnTo>
                  <a:pt x="1020" y="654"/>
                </a:lnTo>
                <a:lnTo>
                  <a:pt x="1302" y="642"/>
                </a:lnTo>
                <a:lnTo>
                  <a:pt x="1554" y="630"/>
                </a:lnTo>
                <a:lnTo>
                  <a:pt x="1779" y="615"/>
                </a:lnTo>
                <a:lnTo>
                  <a:pt x="1962" y="606"/>
                </a:lnTo>
                <a:lnTo>
                  <a:pt x="2193" y="588"/>
                </a:lnTo>
                <a:lnTo>
                  <a:pt x="2448" y="570"/>
                </a:lnTo>
                <a:lnTo>
                  <a:pt x="2700" y="546"/>
                </a:lnTo>
                <a:lnTo>
                  <a:pt x="2904" y="528"/>
                </a:lnTo>
                <a:lnTo>
                  <a:pt x="3138" y="498"/>
                </a:lnTo>
                <a:lnTo>
                  <a:pt x="3324" y="474"/>
                </a:lnTo>
                <a:lnTo>
                  <a:pt x="3534" y="447"/>
                </a:lnTo>
                <a:lnTo>
                  <a:pt x="3735" y="420"/>
                </a:lnTo>
                <a:lnTo>
                  <a:pt x="3933" y="384"/>
                </a:lnTo>
                <a:lnTo>
                  <a:pt x="4116" y="351"/>
                </a:lnTo>
                <a:lnTo>
                  <a:pt x="4266" y="318"/>
                </a:lnTo>
                <a:lnTo>
                  <a:pt x="4446" y="279"/>
                </a:lnTo>
                <a:lnTo>
                  <a:pt x="4620" y="237"/>
                </a:lnTo>
                <a:lnTo>
                  <a:pt x="4779" y="192"/>
                </a:lnTo>
                <a:lnTo>
                  <a:pt x="4920" y="147"/>
                </a:lnTo>
                <a:lnTo>
                  <a:pt x="5085" y="90"/>
                </a:lnTo>
                <a:lnTo>
                  <a:pt x="5193" y="42"/>
                </a:lnTo>
                <a:lnTo>
                  <a:pt x="5283" y="0"/>
                </a:lnTo>
                <a:lnTo>
                  <a:pt x="3201" y="0"/>
                </a:lnTo>
                <a:lnTo>
                  <a:pt x="2982" y="57"/>
                </a:lnTo>
                <a:lnTo>
                  <a:pt x="2775" y="108"/>
                </a:lnTo>
                <a:lnTo>
                  <a:pt x="2562" y="150"/>
                </a:lnTo>
                <a:lnTo>
                  <a:pt x="2397" y="183"/>
                </a:lnTo>
                <a:lnTo>
                  <a:pt x="2205" y="213"/>
                </a:lnTo>
                <a:lnTo>
                  <a:pt x="2001" y="243"/>
                </a:lnTo>
                <a:lnTo>
                  <a:pt x="1776" y="273"/>
                </a:lnTo>
                <a:lnTo>
                  <a:pt x="1536" y="297"/>
                </a:lnTo>
                <a:lnTo>
                  <a:pt x="1344" y="312"/>
                </a:lnTo>
                <a:lnTo>
                  <a:pt x="1134" y="330"/>
                </a:lnTo>
                <a:lnTo>
                  <a:pt x="921" y="342"/>
                </a:lnTo>
                <a:lnTo>
                  <a:pt x="696" y="354"/>
                </a:lnTo>
                <a:lnTo>
                  <a:pt x="501" y="360"/>
                </a:lnTo>
                <a:lnTo>
                  <a:pt x="279" y="366"/>
                </a:lnTo>
                <a:lnTo>
                  <a:pt x="99" y="369"/>
                </a:lnTo>
                <a:lnTo>
                  <a:pt x="0" y="366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lIns="91430" tIns="45715" rIns="91430" bIns="45715"/>
          <a:lstStyle/>
          <a:p>
            <a:pPr>
              <a:defRPr/>
            </a:pPr>
            <a:endParaRPr lang="en-GB"/>
          </a:p>
        </p:txBody>
      </p:sp>
      <p:sp>
        <p:nvSpPr>
          <p:cNvPr id="12" name="Freeform 10"/>
          <p:cNvSpPr>
            <a:spLocks/>
          </p:cNvSpPr>
          <p:nvPr/>
        </p:nvSpPr>
        <p:spPr bwMode="white">
          <a:xfrm>
            <a:off x="0" y="-20638"/>
            <a:ext cx="4578350" cy="45402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85"/>
              </a:cxn>
              <a:cxn ang="0">
                <a:pos x="192" y="285"/>
              </a:cxn>
              <a:cxn ang="0">
                <a:pos x="384" y="282"/>
              </a:cxn>
              <a:cxn ang="0">
                <a:pos x="579" y="276"/>
              </a:cxn>
              <a:cxn ang="0">
                <a:pos x="789" y="267"/>
              </a:cxn>
              <a:cxn ang="0">
                <a:pos x="999" y="258"/>
              </a:cxn>
              <a:cxn ang="0">
                <a:pos x="1161" y="246"/>
              </a:cxn>
              <a:cxn ang="0">
                <a:pos x="1302" y="234"/>
              </a:cxn>
              <a:cxn ang="0">
                <a:pos x="1458" y="222"/>
              </a:cxn>
              <a:cxn ang="0">
                <a:pos x="1665" y="201"/>
              </a:cxn>
              <a:cxn ang="0">
                <a:pos x="1992" y="159"/>
              </a:cxn>
              <a:cxn ang="0">
                <a:pos x="2301" y="117"/>
              </a:cxn>
              <a:cxn ang="0">
                <a:pos x="2604" y="60"/>
              </a:cxn>
              <a:cxn ang="0">
                <a:pos x="2883" y="0"/>
              </a:cxn>
              <a:cxn ang="0">
                <a:pos x="0" y="0"/>
              </a:cxn>
            </a:cxnLst>
            <a:rect l="0" t="0" r="r" b="b"/>
            <a:pathLst>
              <a:path w="2884" h="286">
                <a:moveTo>
                  <a:pt x="0" y="0"/>
                </a:moveTo>
                <a:lnTo>
                  <a:pt x="0" y="285"/>
                </a:lnTo>
                <a:lnTo>
                  <a:pt x="192" y="285"/>
                </a:lnTo>
                <a:lnTo>
                  <a:pt x="384" y="282"/>
                </a:lnTo>
                <a:lnTo>
                  <a:pt x="579" y="276"/>
                </a:lnTo>
                <a:lnTo>
                  <a:pt x="789" y="267"/>
                </a:lnTo>
                <a:lnTo>
                  <a:pt x="999" y="258"/>
                </a:lnTo>
                <a:lnTo>
                  <a:pt x="1161" y="246"/>
                </a:lnTo>
                <a:lnTo>
                  <a:pt x="1302" y="234"/>
                </a:lnTo>
                <a:lnTo>
                  <a:pt x="1458" y="222"/>
                </a:lnTo>
                <a:lnTo>
                  <a:pt x="1665" y="201"/>
                </a:lnTo>
                <a:lnTo>
                  <a:pt x="1992" y="159"/>
                </a:lnTo>
                <a:lnTo>
                  <a:pt x="2301" y="117"/>
                </a:lnTo>
                <a:lnTo>
                  <a:pt x="2604" y="60"/>
                </a:lnTo>
                <a:lnTo>
                  <a:pt x="288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 lIns="91430" tIns="45715" rIns="91430" bIns="45715"/>
          <a:lstStyle/>
          <a:p>
            <a:pPr>
              <a:defRPr/>
            </a:pPr>
            <a:endParaRPr lang="en-GB"/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Haga clic para modificar el estilo de título del patrón</a:t>
            </a: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1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Haga clic para modificar el estilo de subtítulo del patrón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536E4-CB8E-459E-87AA-668527A1792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6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C6408-1F0D-4C19-86FA-18CAEF8D18B0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6582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1" y="274650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50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5435322F-DD53-4259-BB12-ACA19CB3373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9234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5B28C-512C-4A6D-9164-EA506A0FCE9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11399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46DC8-4C3F-46A9-9272-7E4A2979A007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7550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CAD2F-DC44-4A27-BC42-05B18A58AD8A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63811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3BE2B-28AB-44C4-A36B-7DC2CE7E1773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00536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14E26-4F28-49A0-AF64-87E48E6E083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80648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F7905-CE7F-4C73-B169-2AB94EC01A7D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9124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C9B23-37C4-4940-96AC-F9F92F4C9ECE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9041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DEBE5-C752-44B5-8B89-531CDC1E91CB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66414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F3B74C-9B00-4255-AAF0-D13839C24DC1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790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D88AD-12F6-4633-886B-BDE4A4B9B7F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9088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A6AB2-734A-4AD3-91C2-29E5AB4E5DD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82351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68C5D-76F7-4759-941D-3E5C377E7CB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62322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76690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53482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6698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5468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04407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58455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63823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407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ítulo y 4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contenido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6E72D-2398-47EF-9BC9-2D5C4A7AFD5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2763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57827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740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0273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5B28C-512C-4A6D-9164-EA506A0FCE9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01797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46DC8-4C3F-46A9-9272-7E4A2979A007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15956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22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CAD2F-DC44-4A27-BC42-05B18A58AD8A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35934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3BE2B-28AB-44C4-A36B-7DC2CE7E1773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478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3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3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14E26-4F28-49A0-AF64-87E48E6E083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35299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F7905-CE7F-4C73-B169-2AB94EC01A7D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18060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C9B23-37C4-4940-96AC-F9F92F4C9ECE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616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1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F9DD3-F41F-4366-968A-51C07EAAFBC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8491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1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61" y="273059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12" y="1435109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DEBE5-C752-44B5-8B89-531CDC1E91CB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26202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F3B74C-9B00-4255-AAF0-D13839C24DC1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99226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A6AB2-734A-4AD3-91C2-29E5AB4E5DD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19568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7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7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68C5D-76F7-4759-941D-3E5C377E7CB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11746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5543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14217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52608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17540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3739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616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BFCAD-03EA-4203-AD51-4ACCD65C761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7668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1691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2255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573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31846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74586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5B28C-512C-4A6D-9164-EA506A0FCE9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13848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46DC8-4C3F-46A9-9272-7E4A2979A007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44803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22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CAD2F-DC44-4A27-BC42-05B18A58AD8A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89918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3BE2B-28AB-44C4-A36B-7DC2CE7E1773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23669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3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3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14E26-4F28-49A0-AF64-87E48E6E083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301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FC62ED-DAF7-4EC9-9735-7E4718E5502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4391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F7905-CE7F-4C73-B169-2AB94EC01A7D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30261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C9B23-37C4-4940-96AC-F9F92F4C9ECE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20182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1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61" y="273059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12" y="1435109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DEBE5-C752-44B5-8B89-531CDC1E91CB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74565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F3B74C-9B00-4255-AAF0-D13839C24DC1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89236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A6AB2-734A-4AD3-91C2-29E5AB4E5DD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88448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7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7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68C5D-76F7-4759-941D-3E5C377E7CB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88209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36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54987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58121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22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4641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637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B758E7-9D17-4E9A-A952-879FCD3FCCE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5921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39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3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92390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11307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54586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1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63" y="27306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14" y="143511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2907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5784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18196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762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F35C19-7287-4D67-9B6F-3A46E281C1C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40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4A9CF6-C5A8-4738-82AF-4CF4987C5A8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39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8681A-52EB-4E4C-B749-150D89A5F5E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55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EDB24-B2B2-47C1-9BE2-9C2FF4E8CF0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42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1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E6DF07-10D0-4E83-A62E-C6DDE4FBF81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50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5" indent="0">
              <a:buNone/>
              <a:defRPr sz="2400"/>
            </a:lvl3pPr>
            <a:lvl4pPr marL="1371458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5" indent="0">
              <a:buNone/>
              <a:defRPr sz="2000"/>
            </a:lvl7pPr>
            <a:lvl8pPr marL="3200068" indent="0">
              <a:buNone/>
              <a:defRPr sz="2000"/>
            </a:lvl8pPr>
            <a:lvl9pPr marL="365722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61D9AA-3C0A-4DA3-AF80-61F407EB202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28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413A4B-8C6C-4A97-B31C-25793266BF6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802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1" y="274639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552BD-DB46-4F9D-8296-A720454198D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127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D9E0C3E0-C3D1-45EF-B500-1872FDDFE47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684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9E13823A-F3A8-4F80-8135-58881581BEC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35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B2CD6449-1D07-4EBA-8B60-0DC8491FFAF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952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4DBA08F6-BD6B-42DB-A07A-D1C29F579BF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377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202BE106-C738-4D75-8469-82ED77E72CE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807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3403635D-A027-4F72-8A07-F185C742113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84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53" indent="0">
              <a:buNone/>
              <a:defRPr sz="1800"/>
            </a:lvl2pPr>
            <a:lvl3pPr marL="914305" indent="0">
              <a:buNone/>
              <a:defRPr sz="1600"/>
            </a:lvl3pPr>
            <a:lvl4pPr marL="1371458" indent="0">
              <a:buNone/>
              <a:defRPr sz="1400"/>
            </a:lvl4pPr>
            <a:lvl5pPr marL="1828610" indent="0">
              <a:buNone/>
              <a:defRPr sz="1400"/>
            </a:lvl5pPr>
            <a:lvl6pPr marL="2285763" indent="0">
              <a:buNone/>
              <a:defRPr sz="1400"/>
            </a:lvl6pPr>
            <a:lvl7pPr marL="2742915" indent="0">
              <a:buNone/>
              <a:defRPr sz="1400"/>
            </a:lvl7pPr>
            <a:lvl8pPr marL="3200068" indent="0">
              <a:buNone/>
              <a:defRPr sz="1400"/>
            </a:lvl8pPr>
            <a:lvl9pPr marL="365722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673EC9-3A3A-4B1B-A276-F7EE573205B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232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C86F92D6-6F60-4EDD-BA35-FDCCE85768F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959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3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9BAE9C41-4C09-4F99-B812-193E711A464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046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059" indent="0">
              <a:buNone/>
              <a:defRPr sz="2800"/>
            </a:lvl2pPr>
            <a:lvl3pPr marL="914116" indent="0">
              <a:buNone/>
              <a:defRPr sz="2400"/>
            </a:lvl3pPr>
            <a:lvl4pPr marL="1371174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6" indent="0">
              <a:buNone/>
              <a:defRPr sz="2000"/>
            </a:lvl7pPr>
            <a:lvl8pPr marL="3199404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7DEF86E3-3F96-4F4D-BC93-218733EE1260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175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1112F310-DCBE-431E-9832-24411CF5E23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363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1" y="274641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A494BAD0-5713-4A30-BA76-02219270176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705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C6DA6CDD-3BDB-4C67-B169-87616194066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907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A26BEF77-8BEE-4956-A76F-DF76CD74363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129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CE7D2E21-34D3-462C-98DC-22EFBE37551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412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C251C6AC-5E34-4651-A41A-A8EC45D450F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384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FE14B1A4-4E4C-4765-BF0C-6D76CB4CECA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1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936A7-B8D6-40B3-BA07-B1CB1A74A8C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7150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E0CE38C2-6788-4191-A039-9D46C3086A0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381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EBEA57C7-647A-4FEF-AF90-442B8F724C7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249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3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37B544FB-BC0A-4B87-A528-E069E3C1753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175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059" indent="0">
              <a:buNone/>
              <a:defRPr sz="2800"/>
            </a:lvl2pPr>
            <a:lvl3pPr marL="914116" indent="0">
              <a:buNone/>
              <a:defRPr sz="2400"/>
            </a:lvl3pPr>
            <a:lvl4pPr marL="1371174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6" indent="0">
              <a:buNone/>
              <a:defRPr sz="2000"/>
            </a:lvl7pPr>
            <a:lvl8pPr marL="3199404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4B921813-484D-4701-95F0-4F9B03A4C7E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041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42592C2E-F810-4458-9506-B46D870DE3B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260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1" y="274641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42E6812D-B29B-4466-B0E9-281C588FFFA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622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66952252-55A8-4434-8A38-57C225E187B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43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6C35C73E-B418-4E0E-8FCD-28CD258F690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396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5199A78F-6819-4FC9-A031-EA26FC6FBB9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5876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3E5145B1-D424-48B3-A860-6FA712E620A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01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C612FB-0BC6-4ED9-B836-BC5716AB01D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22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8582078F-60B9-4386-9397-24072BDC3980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479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044DAC39-A569-4216-82D8-1F966EFCF12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038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646AF110-7A13-46F6-9999-70E1826BE95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6927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3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45B5ABF1-0883-4765-B305-AEBFADA52B5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586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059" indent="0">
              <a:buNone/>
              <a:defRPr sz="2800"/>
            </a:lvl2pPr>
            <a:lvl3pPr marL="914116" indent="0">
              <a:buNone/>
              <a:defRPr sz="2400"/>
            </a:lvl3pPr>
            <a:lvl4pPr marL="1371174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6" indent="0">
              <a:buNone/>
              <a:defRPr sz="2000"/>
            </a:lvl7pPr>
            <a:lvl8pPr marL="3199404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1F8A4F99-76E1-4B89-A56C-82FD56DB60D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010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C1E06DC1-D767-4D87-BE7E-9AD30C2225E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400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1" y="274641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0"/>
              </a:spcBef>
              <a:defRPr/>
            </a:lvl1pPr>
          </a:lstStyle>
          <a:p>
            <a:pPr>
              <a:defRPr/>
            </a:pPr>
            <a:fld id="{DEE040FB-5EE1-446F-A6F3-25E41E6B57D0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256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486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2194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22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21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0CCFE-5FFF-4B99-BF50-883ECC80854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2636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933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3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3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4561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02907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7947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1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61" y="273059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12" y="1435109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51923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3888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548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7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7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16/06/2015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3452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5B28C-512C-4A6D-9164-EA506A0FCE9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7822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46DC8-4C3F-46A9-9272-7E4A2979A007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94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72296-977C-4F9F-B47D-E47E3389958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7737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22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CAD2F-DC44-4A27-BC42-05B18A58AD8A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07027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3BE2B-28AB-44C4-A36B-7DC2CE7E1773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3873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3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3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14E26-4F28-49A0-AF64-87E48E6E083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48842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F7905-CE7F-4C73-B169-2AB94EC01A7D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8126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C9B23-37C4-4940-96AC-F9F92F4C9ECE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11716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1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61" y="273059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12" y="1435109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DEBE5-C752-44B5-8B89-531CDC1E91CB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8874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F3B74C-9B00-4255-AAF0-D13839C24DC1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4449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A6AB2-734A-4AD3-91C2-29E5AB4E5DD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82276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7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7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68C5D-76F7-4759-941D-3E5C377E7CB5}" type="slidenum">
              <a:rPr lang="es-ES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50445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37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622C84F-069F-4D00-9E63-8A11499269D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21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1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1C811E-37CC-4935-95C9-2BE77173EE5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472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F5B0514-86AD-4F75-8317-2BA80B7BC41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8732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2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96AF153-16EE-461A-A9E0-17330E9E75E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833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1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1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4AC13A6-EDB0-4A7D-9954-EFAFFD8E9C2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9933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3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3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3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C0A68DE-9441-4242-8A43-B6121A8B574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032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BBF88A6-A285-47E9-A98A-2E3898C1545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4722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67A126C-4E39-44B7-95D8-5AED8CD6C1F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8789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1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65" y="27306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14" y="143511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7E25351-7E6F-4EB0-B83E-10DF7CD5875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895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059" indent="0">
              <a:buNone/>
              <a:defRPr sz="2800"/>
            </a:lvl2pPr>
            <a:lvl3pPr marL="914116" indent="0">
              <a:buNone/>
              <a:defRPr sz="2400"/>
            </a:lvl3pPr>
            <a:lvl4pPr marL="1371174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6" indent="0">
              <a:buNone/>
              <a:defRPr sz="2000"/>
            </a:lvl7pPr>
            <a:lvl8pPr marL="3199404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E9E4F19-B9A5-4B64-AFFD-1DA05514E9C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24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1260DAB-210F-411D-B01C-2A6DC070092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729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1" y="274650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50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57AFB56-5DBC-45CE-9EF3-A9D2FBB7B41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38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5" indent="0">
              <a:buNone/>
              <a:defRPr sz="2400"/>
            </a:lvl3pPr>
            <a:lvl4pPr marL="1371458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5" indent="0">
              <a:buNone/>
              <a:defRPr sz="2000"/>
            </a:lvl7pPr>
            <a:lvl8pPr marL="3200068" indent="0">
              <a:buNone/>
              <a:defRPr sz="2000"/>
            </a:lvl8pPr>
            <a:lvl9pPr marL="365722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4EB4C-66C4-4042-A99F-4D5627C17D4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0609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37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D81D124-B757-42D9-849C-025B0C37CEA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8906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1468264-B110-44F1-9D89-81A6AC66D1F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6837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2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0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2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4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73D794C-9CD6-426B-8E98-24E53C4B606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5885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1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1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708E98F-8800-4E64-876E-C57507E8EC8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9092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3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37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3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AA1409C0-5254-421C-8AE1-EA66684A9C4C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2574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9F065F7-E8EA-4B36-810D-F337DBA3E9F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6911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9DE7317-E63B-48D0-90C4-35C7022D4FA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08876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1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65" y="273062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14" y="143511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9B60A104-E4DE-423B-BC90-191841FA66D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9712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059" indent="0">
              <a:buNone/>
              <a:defRPr sz="2800"/>
            </a:lvl2pPr>
            <a:lvl3pPr marL="914116" indent="0">
              <a:buNone/>
              <a:defRPr sz="2400"/>
            </a:lvl3pPr>
            <a:lvl4pPr marL="1371174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6" indent="0">
              <a:buNone/>
              <a:defRPr sz="2000"/>
            </a:lvl7pPr>
            <a:lvl8pPr marL="3199404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F27354EB-42A2-4BDB-AEC6-B90C0855C46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600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spcBef>
                <a:spcPct val="0"/>
              </a:spcBef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C5A9313-9F87-4233-9099-103285BA2F1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3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invGray">
          <a:xfrm>
            <a:off x="8809038" y="0"/>
            <a:ext cx="334962" cy="68580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50000">
                <a:schemeClr val="hlink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>
              <a:defRPr/>
            </a:pPr>
            <a:endParaRPr lang="en-GB"/>
          </a:p>
        </p:txBody>
      </p:sp>
      <p:sp>
        <p:nvSpPr>
          <p:cNvPr id="2051" name="Freeform 3"/>
          <p:cNvSpPr>
            <a:spLocks/>
          </p:cNvSpPr>
          <p:nvPr/>
        </p:nvSpPr>
        <p:spPr bwMode="white">
          <a:xfrm>
            <a:off x="-9525" y="4489450"/>
            <a:ext cx="5754688" cy="2368550"/>
          </a:xfrm>
          <a:custGeom>
            <a:avLst/>
            <a:gdLst/>
            <a:ahLst/>
            <a:cxnLst>
              <a:cxn ang="0">
                <a:pos x="0" y="1491"/>
              </a:cxn>
              <a:cxn ang="0">
                <a:pos x="0" y="0"/>
              </a:cxn>
              <a:cxn ang="0">
                <a:pos x="171" y="3"/>
              </a:cxn>
              <a:cxn ang="0">
                <a:pos x="355" y="9"/>
              </a:cxn>
              <a:cxn ang="0">
                <a:pos x="499" y="21"/>
              </a:cxn>
              <a:cxn ang="0">
                <a:pos x="650" y="36"/>
              </a:cxn>
              <a:cxn ang="0">
                <a:pos x="809" y="54"/>
              </a:cxn>
              <a:cxn ang="0">
                <a:pos x="957" y="78"/>
              </a:cxn>
              <a:cxn ang="0">
                <a:pos x="1119" y="105"/>
              </a:cxn>
              <a:cxn ang="0">
                <a:pos x="1261" y="133"/>
              </a:cxn>
              <a:cxn ang="0">
                <a:pos x="1441" y="175"/>
              </a:cxn>
              <a:cxn ang="0">
                <a:pos x="1598" y="217"/>
              </a:cxn>
              <a:cxn ang="0">
                <a:pos x="1763" y="269"/>
              </a:cxn>
              <a:cxn ang="0">
                <a:pos x="1887" y="308"/>
              </a:cxn>
              <a:cxn ang="0">
                <a:pos x="2085" y="384"/>
              </a:cxn>
              <a:cxn ang="0">
                <a:pos x="2230" y="444"/>
              </a:cxn>
              <a:cxn ang="0">
                <a:pos x="2456" y="547"/>
              </a:cxn>
              <a:cxn ang="0">
                <a:pos x="2666" y="662"/>
              </a:cxn>
              <a:cxn ang="0">
                <a:pos x="2859" y="786"/>
              </a:cxn>
              <a:cxn ang="0">
                <a:pos x="3046" y="920"/>
              </a:cxn>
              <a:cxn ang="0">
                <a:pos x="3193" y="1038"/>
              </a:cxn>
              <a:cxn ang="0">
                <a:pos x="3332" y="1168"/>
              </a:cxn>
              <a:cxn ang="0">
                <a:pos x="3440" y="1280"/>
              </a:cxn>
              <a:cxn ang="0">
                <a:pos x="3524" y="1380"/>
              </a:cxn>
              <a:cxn ang="0">
                <a:pos x="3624" y="1491"/>
              </a:cxn>
              <a:cxn ang="0">
                <a:pos x="3608" y="1491"/>
              </a:cxn>
              <a:cxn ang="0">
                <a:pos x="0" y="1491"/>
              </a:cxn>
            </a:cxnLst>
            <a:rect l="0" t="0" r="r" b="b"/>
            <a:pathLst>
              <a:path w="3625" h="1492">
                <a:moveTo>
                  <a:pt x="0" y="1491"/>
                </a:moveTo>
                <a:lnTo>
                  <a:pt x="0" y="0"/>
                </a:lnTo>
                <a:lnTo>
                  <a:pt x="171" y="3"/>
                </a:lnTo>
                <a:lnTo>
                  <a:pt x="355" y="9"/>
                </a:lnTo>
                <a:lnTo>
                  <a:pt x="499" y="21"/>
                </a:lnTo>
                <a:lnTo>
                  <a:pt x="650" y="36"/>
                </a:lnTo>
                <a:lnTo>
                  <a:pt x="809" y="54"/>
                </a:lnTo>
                <a:lnTo>
                  <a:pt x="957" y="78"/>
                </a:lnTo>
                <a:lnTo>
                  <a:pt x="1119" y="105"/>
                </a:lnTo>
                <a:lnTo>
                  <a:pt x="1261" y="133"/>
                </a:lnTo>
                <a:lnTo>
                  <a:pt x="1441" y="175"/>
                </a:lnTo>
                <a:lnTo>
                  <a:pt x="1598" y="217"/>
                </a:lnTo>
                <a:lnTo>
                  <a:pt x="1763" y="269"/>
                </a:lnTo>
                <a:lnTo>
                  <a:pt x="1887" y="308"/>
                </a:lnTo>
                <a:lnTo>
                  <a:pt x="2085" y="384"/>
                </a:lnTo>
                <a:lnTo>
                  <a:pt x="2230" y="444"/>
                </a:lnTo>
                <a:lnTo>
                  <a:pt x="2456" y="547"/>
                </a:lnTo>
                <a:lnTo>
                  <a:pt x="2666" y="662"/>
                </a:lnTo>
                <a:lnTo>
                  <a:pt x="2859" y="786"/>
                </a:lnTo>
                <a:lnTo>
                  <a:pt x="3046" y="920"/>
                </a:lnTo>
                <a:lnTo>
                  <a:pt x="3193" y="1038"/>
                </a:lnTo>
                <a:lnTo>
                  <a:pt x="3332" y="1168"/>
                </a:lnTo>
                <a:lnTo>
                  <a:pt x="3440" y="1280"/>
                </a:lnTo>
                <a:lnTo>
                  <a:pt x="3524" y="1380"/>
                </a:lnTo>
                <a:lnTo>
                  <a:pt x="3624" y="1491"/>
                </a:lnTo>
                <a:lnTo>
                  <a:pt x="3608" y="1491"/>
                </a:lnTo>
                <a:lnTo>
                  <a:pt x="0" y="1491"/>
                </a:lnTo>
              </a:path>
            </a:pathLst>
          </a:cu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 w="9525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none" lIns="91430" tIns="45715" rIns="91430" bIns="45715" anchor="ctr"/>
          <a:lstStyle/>
          <a:p>
            <a:pPr>
              <a:defRPr/>
            </a:pPr>
            <a:endParaRPr lang="en-GB"/>
          </a:p>
        </p:txBody>
      </p:sp>
      <p:sp>
        <p:nvSpPr>
          <p:cNvPr id="2052" name="Freeform 4"/>
          <p:cNvSpPr>
            <a:spLocks/>
          </p:cNvSpPr>
          <p:nvPr/>
        </p:nvSpPr>
        <p:spPr bwMode="white">
          <a:xfrm>
            <a:off x="0" y="3817938"/>
            <a:ext cx="8164513" cy="3019425"/>
          </a:xfrm>
          <a:custGeom>
            <a:avLst/>
            <a:gdLst/>
            <a:ahLst/>
            <a:cxnLst>
              <a:cxn ang="0">
                <a:pos x="2718" y="405"/>
              </a:cxn>
              <a:cxn ang="0">
                <a:pos x="2466" y="333"/>
              </a:cxn>
              <a:cxn ang="0">
                <a:pos x="2202" y="261"/>
              </a:cxn>
              <a:cxn ang="0">
                <a:pos x="1929" y="198"/>
              </a:cxn>
              <a:cxn ang="0">
                <a:pos x="1695" y="153"/>
              </a:cxn>
              <a:cxn ang="0">
                <a:pos x="1434" y="111"/>
              </a:cxn>
              <a:cxn ang="0">
                <a:pos x="1188" y="75"/>
              </a:cxn>
              <a:cxn ang="0">
                <a:pos x="957" y="48"/>
              </a:cxn>
              <a:cxn ang="0">
                <a:pos x="747" y="30"/>
              </a:cxn>
              <a:cxn ang="0">
                <a:pos x="501" y="15"/>
              </a:cxn>
              <a:cxn ang="0">
                <a:pos x="246" y="3"/>
              </a:cxn>
              <a:cxn ang="0">
                <a:pos x="0" y="0"/>
              </a:cxn>
              <a:cxn ang="0">
                <a:pos x="0" y="275"/>
              </a:cxn>
              <a:cxn ang="0">
                <a:pos x="0" y="345"/>
              </a:cxn>
              <a:cxn ang="0">
                <a:pos x="0" y="275"/>
              </a:cxn>
              <a:cxn ang="0">
                <a:pos x="0" y="342"/>
              </a:cxn>
              <a:cxn ang="0">
                <a:pos x="339" y="351"/>
              </a:cxn>
              <a:cxn ang="0">
                <a:pos x="606" y="372"/>
              </a:cxn>
              <a:cxn ang="0">
                <a:pos x="852" y="399"/>
              </a:cxn>
              <a:cxn ang="0">
                <a:pos x="1068" y="435"/>
              </a:cxn>
              <a:cxn ang="0">
                <a:pos x="1275" y="474"/>
              </a:cxn>
              <a:cxn ang="0">
                <a:pos x="1545" y="540"/>
              </a:cxn>
              <a:cxn ang="0">
                <a:pos x="1761" y="603"/>
              </a:cxn>
              <a:cxn ang="0">
                <a:pos x="1971" y="678"/>
              </a:cxn>
              <a:cxn ang="0">
                <a:pos x="2166" y="747"/>
              </a:cxn>
              <a:cxn ang="0">
                <a:pos x="2397" y="852"/>
              </a:cxn>
              <a:cxn ang="0">
                <a:pos x="2613" y="960"/>
              </a:cxn>
              <a:cxn ang="0">
                <a:pos x="2832" y="1095"/>
              </a:cxn>
              <a:cxn ang="0">
                <a:pos x="3012" y="1212"/>
              </a:cxn>
              <a:cxn ang="0">
                <a:pos x="3186" y="1347"/>
              </a:cxn>
              <a:cxn ang="0">
                <a:pos x="3351" y="1497"/>
              </a:cxn>
              <a:cxn ang="0">
                <a:pos x="3480" y="1629"/>
              </a:cxn>
              <a:cxn ang="0">
                <a:pos x="3612" y="1785"/>
              </a:cxn>
              <a:cxn ang="0">
                <a:pos x="3699" y="1901"/>
              </a:cxn>
              <a:cxn ang="0">
                <a:pos x="5142" y="1901"/>
              </a:cxn>
              <a:cxn ang="0">
                <a:pos x="5076" y="1827"/>
              </a:cxn>
              <a:cxn ang="0">
                <a:pos x="4968" y="1707"/>
              </a:cxn>
              <a:cxn ang="0">
                <a:pos x="4797" y="1539"/>
              </a:cxn>
              <a:cxn ang="0">
                <a:pos x="4617" y="1383"/>
              </a:cxn>
              <a:cxn ang="0">
                <a:pos x="4410" y="1221"/>
              </a:cxn>
              <a:cxn ang="0">
                <a:pos x="4185" y="1071"/>
              </a:cxn>
              <a:cxn ang="0">
                <a:pos x="3960" y="939"/>
              </a:cxn>
              <a:cxn ang="0">
                <a:pos x="3708" y="801"/>
              </a:cxn>
              <a:cxn ang="0">
                <a:pos x="3492" y="702"/>
              </a:cxn>
              <a:cxn ang="0">
                <a:pos x="3231" y="588"/>
              </a:cxn>
              <a:cxn ang="0">
                <a:pos x="2964" y="489"/>
              </a:cxn>
              <a:cxn ang="0">
                <a:pos x="2718" y="405"/>
              </a:cxn>
            </a:cxnLst>
            <a:rect l="0" t="0" r="r" b="b"/>
            <a:pathLst>
              <a:path w="5143" h="1902">
                <a:moveTo>
                  <a:pt x="2718" y="405"/>
                </a:moveTo>
                <a:lnTo>
                  <a:pt x="2466" y="333"/>
                </a:lnTo>
                <a:lnTo>
                  <a:pt x="2202" y="261"/>
                </a:lnTo>
                <a:lnTo>
                  <a:pt x="1929" y="198"/>
                </a:lnTo>
                <a:lnTo>
                  <a:pt x="1695" y="153"/>
                </a:lnTo>
                <a:lnTo>
                  <a:pt x="1434" y="111"/>
                </a:lnTo>
                <a:lnTo>
                  <a:pt x="1188" y="75"/>
                </a:lnTo>
                <a:lnTo>
                  <a:pt x="957" y="48"/>
                </a:lnTo>
                <a:lnTo>
                  <a:pt x="747" y="30"/>
                </a:lnTo>
                <a:lnTo>
                  <a:pt x="501" y="15"/>
                </a:lnTo>
                <a:lnTo>
                  <a:pt x="246" y="3"/>
                </a:lnTo>
                <a:lnTo>
                  <a:pt x="0" y="0"/>
                </a:lnTo>
                <a:lnTo>
                  <a:pt x="0" y="275"/>
                </a:lnTo>
                <a:lnTo>
                  <a:pt x="0" y="345"/>
                </a:lnTo>
                <a:lnTo>
                  <a:pt x="0" y="275"/>
                </a:lnTo>
                <a:lnTo>
                  <a:pt x="0" y="342"/>
                </a:lnTo>
                <a:lnTo>
                  <a:pt x="339" y="351"/>
                </a:lnTo>
                <a:lnTo>
                  <a:pt x="606" y="372"/>
                </a:lnTo>
                <a:lnTo>
                  <a:pt x="852" y="399"/>
                </a:lnTo>
                <a:lnTo>
                  <a:pt x="1068" y="435"/>
                </a:lnTo>
                <a:lnTo>
                  <a:pt x="1275" y="474"/>
                </a:lnTo>
                <a:lnTo>
                  <a:pt x="1545" y="540"/>
                </a:lnTo>
                <a:lnTo>
                  <a:pt x="1761" y="603"/>
                </a:lnTo>
                <a:lnTo>
                  <a:pt x="1971" y="678"/>
                </a:lnTo>
                <a:lnTo>
                  <a:pt x="2166" y="747"/>
                </a:lnTo>
                <a:lnTo>
                  <a:pt x="2397" y="852"/>
                </a:lnTo>
                <a:lnTo>
                  <a:pt x="2613" y="960"/>
                </a:lnTo>
                <a:lnTo>
                  <a:pt x="2832" y="1095"/>
                </a:lnTo>
                <a:lnTo>
                  <a:pt x="3012" y="1212"/>
                </a:lnTo>
                <a:lnTo>
                  <a:pt x="3186" y="1347"/>
                </a:lnTo>
                <a:lnTo>
                  <a:pt x="3351" y="1497"/>
                </a:lnTo>
                <a:lnTo>
                  <a:pt x="3480" y="1629"/>
                </a:lnTo>
                <a:lnTo>
                  <a:pt x="3612" y="1785"/>
                </a:lnTo>
                <a:lnTo>
                  <a:pt x="3699" y="1901"/>
                </a:lnTo>
                <a:lnTo>
                  <a:pt x="5142" y="1901"/>
                </a:lnTo>
                <a:lnTo>
                  <a:pt x="5076" y="1827"/>
                </a:lnTo>
                <a:lnTo>
                  <a:pt x="4968" y="1707"/>
                </a:lnTo>
                <a:lnTo>
                  <a:pt x="4797" y="1539"/>
                </a:lnTo>
                <a:lnTo>
                  <a:pt x="4617" y="1383"/>
                </a:lnTo>
                <a:lnTo>
                  <a:pt x="4410" y="1221"/>
                </a:lnTo>
                <a:lnTo>
                  <a:pt x="4185" y="1071"/>
                </a:lnTo>
                <a:lnTo>
                  <a:pt x="3960" y="939"/>
                </a:lnTo>
                <a:lnTo>
                  <a:pt x="3708" y="801"/>
                </a:lnTo>
                <a:lnTo>
                  <a:pt x="3492" y="702"/>
                </a:lnTo>
                <a:lnTo>
                  <a:pt x="3231" y="588"/>
                </a:lnTo>
                <a:lnTo>
                  <a:pt x="2964" y="489"/>
                </a:lnTo>
                <a:lnTo>
                  <a:pt x="2718" y="405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lIns="91430" tIns="45715" rIns="91430" bIns="45715"/>
          <a:lstStyle/>
          <a:p>
            <a:pPr>
              <a:defRPr/>
            </a:pPr>
            <a:endParaRPr lang="en-GB"/>
          </a:p>
        </p:txBody>
      </p:sp>
      <p:sp>
        <p:nvSpPr>
          <p:cNvPr id="2053" name="Freeform 5"/>
          <p:cNvSpPr>
            <a:spLocks/>
          </p:cNvSpPr>
          <p:nvPr/>
        </p:nvSpPr>
        <p:spPr bwMode="white">
          <a:xfrm>
            <a:off x="0" y="3146425"/>
            <a:ext cx="9144000" cy="3690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39"/>
              </a:cxn>
              <a:cxn ang="0">
                <a:pos x="558" y="357"/>
              </a:cxn>
              <a:cxn ang="0">
                <a:pos x="807" y="375"/>
              </a:cxn>
              <a:cxn ang="0">
                <a:pos x="1056" y="399"/>
              </a:cxn>
              <a:cxn ang="0">
                <a:pos x="1272" y="426"/>
              </a:cxn>
              <a:cxn ang="0">
                <a:pos x="1539" y="465"/>
              </a:cxn>
              <a:cxn ang="0">
                <a:pos x="1791" y="510"/>
              </a:cxn>
              <a:cxn ang="0">
                <a:pos x="2076" y="570"/>
              </a:cxn>
              <a:cxn ang="0">
                <a:pos x="2334" y="630"/>
              </a:cxn>
              <a:cxn ang="0">
                <a:pos x="2544" y="687"/>
              </a:cxn>
              <a:cxn ang="0">
                <a:pos x="2775" y="759"/>
              </a:cxn>
              <a:cxn ang="0">
                <a:pos x="3003" y="837"/>
              </a:cxn>
              <a:cxn ang="0">
                <a:pos x="3231" y="924"/>
              </a:cxn>
              <a:cxn ang="0">
                <a:pos x="3438" y="1005"/>
              </a:cxn>
              <a:cxn ang="0">
                <a:pos x="3663" y="1110"/>
              </a:cxn>
              <a:cxn ang="0">
                <a:pos x="3903" y="1233"/>
              </a:cxn>
              <a:cxn ang="0">
                <a:pos x="4149" y="1374"/>
              </a:cxn>
              <a:cxn ang="0">
                <a:pos x="4353" y="1506"/>
              </a:cxn>
              <a:cxn ang="0">
                <a:pos x="4491" y="1602"/>
              </a:cxn>
              <a:cxn ang="0">
                <a:pos x="4668" y="1740"/>
              </a:cxn>
              <a:cxn ang="0">
                <a:pos x="4824" y="1875"/>
              </a:cxn>
              <a:cxn ang="0">
                <a:pos x="4968" y="2016"/>
              </a:cxn>
              <a:cxn ang="0">
                <a:pos x="5100" y="2154"/>
              </a:cxn>
              <a:cxn ang="0">
                <a:pos x="5238" y="2324"/>
              </a:cxn>
              <a:cxn ang="0">
                <a:pos x="5759" y="2324"/>
              </a:cxn>
              <a:cxn ang="0">
                <a:pos x="5759" y="1245"/>
              </a:cxn>
              <a:cxn ang="0">
                <a:pos x="5580" y="1119"/>
              </a:cxn>
              <a:cxn ang="0">
                <a:pos x="5400" y="1020"/>
              </a:cxn>
              <a:cxn ang="0">
                <a:pos x="5205" y="918"/>
              </a:cxn>
              <a:cxn ang="0">
                <a:pos x="5031" y="837"/>
              </a:cxn>
              <a:cxn ang="0">
                <a:pos x="4866" y="771"/>
              </a:cxn>
              <a:cxn ang="0">
                <a:pos x="4710" y="711"/>
              </a:cxn>
              <a:cxn ang="0">
                <a:pos x="4545" y="651"/>
              </a:cxn>
              <a:cxn ang="0">
                <a:pos x="4386" y="600"/>
              </a:cxn>
              <a:cxn ang="0">
                <a:pos x="4248" y="552"/>
              </a:cxn>
              <a:cxn ang="0">
                <a:pos x="3993" y="483"/>
              </a:cxn>
              <a:cxn ang="0">
                <a:pos x="3777" y="423"/>
              </a:cxn>
              <a:cxn ang="0">
                <a:pos x="3564" y="375"/>
              </a:cxn>
              <a:cxn ang="0">
                <a:pos x="3282" y="312"/>
              </a:cxn>
              <a:cxn ang="0">
                <a:pos x="3003" y="261"/>
              </a:cxn>
              <a:cxn ang="0">
                <a:pos x="2733" y="213"/>
              </a:cxn>
              <a:cxn ang="0">
                <a:pos x="2451" y="171"/>
              </a:cxn>
              <a:cxn ang="0">
                <a:pos x="2211" y="138"/>
              </a:cxn>
              <a:cxn ang="0">
                <a:pos x="1974" y="108"/>
              </a:cxn>
              <a:cxn ang="0">
                <a:pos x="1665" y="81"/>
              </a:cxn>
              <a:cxn ang="0">
                <a:pos x="1437" y="60"/>
              </a:cxn>
              <a:cxn ang="0">
                <a:pos x="1125" y="36"/>
              </a:cxn>
              <a:cxn ang="0">
                <a:pos x="828" y="21"/>
              </a:cxn>
              <a:cxn ang="0">
                <a:pos x="558" y="12"/>
              </a:cxn>
              <a:cxn ang="0">
                <a:pos x="282" y="3"/>
              </a:cxn>
              <a:cxn ang="0">
                <a:pos x="0" y="0"/>
              </a:cxn>
            </a:cxnLst>
            <a:rect l="0" t="0" r="r" b="b"/>
            <a:pathLst>
              <a:path w="5760" h="2325">
                <a:moveTo>
                  <a:pt x="0" y="0"/>
                </a:moveTo>
                <a:lnTo>
                  <a:pt x="0" y="339"/>
                </a:lnTo>
                <a:lnTo>
                  <a:pt x="558" y="357"/>
                </a:lnTo>
                <a:lnTo>
                  <a:pt x="807" y="375"/>
                </a:lnTo>
                <a:lnTo>
                  <a:pt x="1056" y="399"/>
                </a:lnTo>
                <a:lnTo>
                  <a:pt x="1272" y="426"/>
                </a:lnTo>
                <a:lnTo>
                  <a:pt x="1539" y="465"/>
                </a:lnTo>
                <a:lnTo>
                  <a:pt x="1791" y="510"/>
                </a:lnTo>
                <a:lnTo>
                  <a:pt x="2076" y="570"/>
                </a:lnTo>
                <a:lnTo>
                  <a:pt x="2334" y="630"/>
                </a:lnTo>
                <a:lnTo>
                  <a:pt x="2544" y="687"/>
                </a:lnTo>
                <a:lnTo>
                  <a:pt x="2775" y="759"/>
                </a:lnTo>
                <a:lnTo>
                  <a:pt x="3003" y="837"/>
                </a:lnTo>
                <a:lnTo>
                  <a:pt x="3231" y="924"/>
                </a:lnTo>
                <a:lnTo>
                  <a:pt x="3438" y="1005"/>
                </a:lnTo>
                <a:lnTo>
                  <a:pt x="3663" y="1110"/>
                </a:lnTo>
                <a:lnTo>
                  <a:pt x="3903" y="1233"/>
                </a:lnTo>
                <a:lnTo>
                  <a:pt x="4149" y="1374"/>
                </a:lnTo>
                <a:lnTo>
                  <a:pt x="4353" y="1506"/>
                </a:lnTo>
                <a:lnTo>
                  <a:pt x="4491" y="1602"/>
                </a:lnTo>
                <a:lnTo>
                  <a:pt x="4668" y="1740"/>
                </a:lnTo>
                <a:lnTo>
                  <a:pt x="4824" y="1875"/>
                </a:lnTo>
                <a:lnTo>
                  <a:pt x="4968" y="2016"/>
                </a:lnTo>
                <a:lnTo>
                  <a:pt x="5100" y="2154"/>
                </a:lnTo>
                <a:lnTo>
                  <a:pt x="5238" y="2324"/>
                </a:lnTo>
                <a:lnTo>
                  <a:pt x="5759" y="2324"/>
                </a:lnTo>
                <a:lnTo>
                  <a:pt x="5759" y="1245"/>
                </a:lnTo>
                <a:lnTo>
                  <a:pt x="5580" y="1119"/>
                </a:lnTo>
                <a:lnTo>
                  <a:pt x="5400" y="1020"/>
                </a:lnTo>
                <a:lnTo>
                  <a:pt x="5205" y="918"/>
                </a:lnTo>
                <a:lnTo>
                  <a:pt x="5031" y="837"/>
                </a:lnTo>
                <a:lnTo>
                  <a:pt x="4866" y="771"/>
                </a:lnTo>
                <a:lnTo>
                  <a:pt x="4710" y="711"/>
                </a:lnTo>
                <a:lnTo>
                  <a:pt x="4545" y="651"/>
                </a:lnTo>
                <a:lnTo>
                  <a:pt x="4386" y="600"/>
                </a:lnTo>
                <a:lnTo>
                  <a:pt x="4248" y="552"/>
                </a:lnTo>
                <a:lnTo>
                  <a:pt x="3993" y="483"/>
                </a:lnTo>
                <a:lnTo>
                  <a:pt x="3777" y="423"/>
                </a:lnTo>
                <a:lnTo>
                  <a:pt x="3564" y="375"/>
                </a:lnTo>
                <a:lnTo>
                  <a:pt x="3282" y="312"/>
                </a:lnTo>
                <a:lnTo>
                  <a:pt x="3003" y="261"/>
                </a:lnTo>
                <a:lnTo>
                  <a:pt x="2733" y="213"/>
                </a:lnTo>
                <a:lnTo>
                  <a:pt x="2451" y="171"/>
                </a:lnTo>
                <a:lnTo>
                  <a:pt x="2211" y="138"/>
                </a:lnTo>
                <a:lnTo>
                  <a:pt x="1974" y="108"/>
                </a:lnTo>
                <a:lnTo>
                  <a:pt x="1665" y="81"/>
                </a:lnTo>
                <a:lnTo>
                  <a:pt x="1437" y="60"/>
                </a:lnTo>
                <a:lnTo>
                  <a:pt x="1125" y="36"/>
                </a:lnTo>
                <a:lnTo>
                  <a:pt x="828" y="21"/>
                </a:lnTo>
                <a:lnTo>
                  <a:pt x="558" y="12"/>
                </a:lnTo>
                <a:lnTo>
                  <a:pt x="282" y="3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lIns="91430" tIns="45715" rIns="91430" bIns="45715"/>
          <a:lstStyle/>
          <a:p>
            <a:pPr>
              <a:defRPr/>
            </a:pPr>
            <a:endParaRPr lang="en-GB"/>
          </a:p>
        </p:txBody>
      </p:sp>
      <p:sp>
        <p:nvSpPr>
          <p:cNvPr id="2054" name="Freeform 6"/>
          <p:cNvSpPr>
            <a:spLocks/>
          </p:cNvSpPr>
          <p:nvPr/>
        </p:nvSpPr>
        <p:spPr bwMode="white">
          <a:xfrm>
            <a:off x="0" y="2460625"/>
            <a:ext cx="9144000" cy="2497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51"/>
              </a:cxn>
              <a:cxn ang="0">
                <a:pos x="282" y="357"/>
              </a:cxn>
              <a:cxn ang="0">
                <a:pos x="627" y="363"/>
              </a:cxn>
              <a:cxn ang="0">
                <a:pos x="960" y="375"/>
              </a:cxn>
              <a:cxn ang="0">
                <a:pos x="1218" y="393"/>
              </a:cxn>
              <a:cxn ang="0">
                <a:pos x="1470" y="411"/>
              </a:cxn>
              <a:cxn ang="0">
                <a:pos x="1746" y="435"/>
              </a:cxn>
              <a:cxn ang="0">
                <a:pos x="2022" y="462"/>
              </a:cxn>
              <a:cxn ang="0">
                <a:pos x="2340" y="504"/>
              </a:cxn>
              <a:cxn ang="0">
                <a:pos x="2664" y="549"/>
              </a:cxn>
              <a:cxn ang="0">
                <a:pos x="2952" y="597"/>
              </a:cxn>
              <a:cxn ang="0">
                <a:pos x="3225" y="648"/>
              </a:cxn>
              <a:cxn ang="0">
                <a:pos x="3513" y="708"/>
              </a:cxn>
              <a:cxn ang="0">
                <a:pos x="3693" y="750"/>
              </a:cxn>
              <a:cxn ang="0">
                <a:pos x="3936" y="810"/>
              </a:cxn>
              <a:cxn ang="0">
                <a:pos x="4095" y="855"/>
              </a:cxn>
              <a:cxn ang="0">
                <a:pos x="4281" y="909"/>
              </a:cxn>
              <a:cxn ang="0">
                <a:pos x="4503" y="981"/>
              </a:cxn>
              <a:cxn ang="0">
                <a:pos x="4704" y="1053"/>
              </a:cxn>
              <a:cxn ang="0">
                <a:pos x="4911" y="1131"/>
              </a:cxn>
              <a:cxn ang="0">
                <a:pos x="5073" y="1197"/>
              </a:cxn>
              <a:cxn ang="0">
                <a:pos x="5256" y="1281"/>
              </a:cxn>
              <a:cxn ang="0">
                <a:pos x="5475" y="1401"/>
              </a:cxn>
              <a:cxn ang="0">
                <a:pos x="5628" y="1482"/>
              </a:cxn>
              <a:cxn ang="0">
                <a:pos x="5759" y="1572"/>
              </a:cxn>
              <a:cxn ang="0">
                <a:pos x="5759" y="633"/>
              </a:cxn>
              <a:cxn ang="0">
                <a:pos x="5493" y="570"/>
              </a:cxn>
              <a:cxn ang="0">
                <a:pos x="5214" y="501"/>
              </a:cxn>
              <a:cxn ang="0">
                <a:pos x="4950" y="444"/>
              </a:cxn>
              <a:cxn ang="0">
                <a:pos x="4701" y="396"/>
              </a:cxn>
              <a:cxn ang="0">
                <a:pos x="4425" y="348"/>
              </a:cxn>
              <a:cxn ang="0">
                <a:pos x="4110" y="294"/>
              </a:cxn>
              <a:cxn ang="0">
                <a:pos x="3813" y="252"/>
              </a:cxn>
              <a:cxn ang="0">
                <a:pos x="3549" y="213"/>
              </a:cxn>
              <a:cxn ang="0">
                <a:pos x="3261" y="183"/>
              </a:cxn>
              <a:cxn ang="0">
                <a:pos x="3015" y="153"/>
              </a:cxn>
              <a:cxn ang="0">
                <a:pos x="2757" y="129"/>
              </a:cxn>
              <a:cxn ang="0">
                <a:pos x="2520" y="105"/>
              </a:cxn>
              <a:cxn ang="0">
                <a:pos x="2301" y="87"/>
              </a:cxn>
              <a:cxn ang="0">
                <a:pos x="2013" y="66"/>
              </a:cxn>
              <a:cxn ang="0">
                <a:pos x="1731" y="48"/>
              </a:cxn>
              <a:cxn ang="0">
                <a:pos x="1524" y="39"/>
              </a:cxn>
              <a:cxn ang="0">
                <a:pos x="1260" y="27"/>
              </a:cxn>
              <a:cxn ang="0">
                <a:pos x="966" y="15"/>
              </a:cxn>
              <a:cxn ang="0">
                <a:pos x="714" y="12"/>
              </a:cxn>
              <a:cxn ang="0">
                <a:pos x="510" y="6"/>
              </a:cxn>
              <a:cxn ang="0">
                <a:pos x="243" y="0"/>
              </a:cxn>
              <a:cxn ang="0">
                <a:pos x="0" y="0"/>
              </a:cxn>
            </a:cxnLst>
            <a:rect l="0" t="0" r="r" b="b"/>
            <a:pathLst>
              <a:path w="5760" h="1573">
                <a:moveTo>
                  <a:pt x="0" y="0"/>
                </a:moveTo>
                <a:lnTo>
                  <a:pt x="0" y="351"/>
                </a:lnTo>
                <a:lnTo>
                  <a:pt x="282" y="357"/>
                </a:lnTo>
                <a:lnTo>
                  <a:pt x="627" y="363"/>
                </a:lnTo>
                <a:lnTo>
                  <a:pt x="960" y="375"/>
                </a:lnTo>
                <a:lnTo>
                  <a:pt x="1218" y="393"/>
                </a:lnTo>
                <a:lnTo>
                  <a:pt x="1470" y="411"/>
                </a:lnTo>
                <a:lnTo>
                  <a:pt x="1746" y="435"/>
                </a:lnTo>
                <a:lnTo>
                  <a:pt x="2022" y="462"/>
                </a:lnTo>
                <a:lnTo>
                  <a:pt x="2340" y="504"/>
                </a:lnTo>
                <a:lnTo>
                  <a:pt x="2664" y="549"/>
                </a:lnTo>
                <a:lnTo>
                  <a:pt x="2952" y="597"/>
                </a:lnTo>
                <a:lnTo>
                  <a:pt x="3225" y="648"/>
                </a:lnTo>
                <a:lnTo>
                  <a:pt x="3513" y="708"/>
                </a:lnTo>
                <a:lnTo>
                  <a:pt x="3693" y="750"/>
                </a:lnTo>
                <a:lnTo>
                  <a:pt x="3936" y="810"/>
                </a:lnTo>
                <a:lnTo>
                  <a:pt x="4095" y="855"/>
                </a:lnTo>
                <a:lnTo>
                  <a:pt x="4281" y="909"/>
                </a:lnTo>
                <a:lnTo>
                  <a:pt x="4503" y="981"/>
                </a:lnTo>
                <a:lnTo>
                  <a:pt x="4704" y="1053"/>
                </a:lnTo>
                <a:lnTo>
                  <a:pt x="4911" y="1131"/>
                </a:lnTo>
                <a:lnTo>
                  <a:pt x="5073" y="1197"/>
                </a:lnTo>
                <a:lnTo>
                  <a:pt x="5256" y="1281"/>
                </a:lnTo>
                <a:lnTo>
                  <a:pt x="5475" y="1401"/>
                </a:lnTo>
                <a:lnTo>
                  <a:pt x="5628" y="1482"/>
                </a:lnTo>
                <a:lnTo>
                  <a:pt x="5759" y="1572"/>
                </a:lnTo>
                <a:lnTo>
                  <a:pt x="5759" y="633"/>
                </a:lnTo>
                <a:lnTo>
                  <a:pt x="5493" y="570"/>
                </a:lnTo>
                <a:lnTo>
                  <a:pt x="5214" y="501"/>
                </a:lnTo>
                <a:lnTo>
                  <a:pt x="4950" y="444"/>
                </a:lnTo>
                <a:lnTo>
                  <a:pt x="4701" y="396"/>
                </a:lnTo>
                <a:lnTo>
                  <a:pt x="4425" y="348"/>
                </a:lnTo>
                <a:lnTo>
                  <a:pt x="4110" y="294"/>
                </a:lnTo>
                <a:lnTo>
                  <a:pt x="3813" y="252"/>
                </a:lnTo>
                <a:lnTo>
                  <a:pt x="3549" y="213"/>
                </a:lnTo>
                <a:lnTo>
                  <a:pt x="3261" y="183"/>
                </a:lnTo>
                <a:lnTo>
                  <a:pt x="3015" y="153"/>
                </a:lnTo>
                <a:lnTo>
                  <a:pt x="2757" y="129"/>
                </a:lnTo>
                <a:lnTo>
                  <a:pt x="2520" y="105"/>
                </a:lnTo>
                <a:lnTo>
                  <a:pt x="2301" y="87"/>
                </a:lnTo>
                <a:lnTo>
                  <a:pt x="2013" y="66"/>
                </a:lnTo>
                <a:lnTo>
                  <a:pt x="1731" y="48"/>
                </a:lnTo>
                <a:lnTo>
                  <a:pt x="1524" y="39"/>
                </a:lnTo>
                <a:lnTo>
                  <a:pt x="1260" y="27"/>
                </a:lnTo>
                <a:lnTo>
                  <a:pt x="966" y="15"/>
                </a:lnTo>
                <a:lnTo>
                  <a:pt x="714" y="12"/>
                </a:lnTo>
                <a:lnTo>
                  <a:pt x="510" y="6"/>
                </a:lnTo>
                <a:lnTo>
                  <a:pt x="24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lIns="91430" tIns="45715" rIns="91430" bIns="45715"/>
          <a:lstStyle/>
          <a:p>
            <a:pPr>
              <a:defRPr/>
            </a:pPr>
            <a:endParaRPr lang="en-GB"/>
          </a:p>
        </p:txBody>
      </p:sp>
      <p:sp>
        <p:nvSpPr>
          <p:cNvPr id="2055" name="Freeform 7"/>
          <p:cNvSpPr>
            <a:spLocks/>
          </p:cNvSpPr>
          <p:nvPr/>
        </p:nvSpPr>
        <p:spPr bwMode="white">
          <a:xfrm>
            <a:off x="0" y="1793875"/>
            <a:ext cx="9144000" cy="153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39"/>
              </a:cxn>
              <a:cxn ang="0">
                <a:pos x="318" y="342"/>
              </a:cxn>
              <a:cxn ang="0">
                <a:pos x="591" y="348"/>
              </a:cxn>
              <a:cxn ang="0">
                <a:pos x="846" y="354"/>
              </a:cxn>
              <a:cxn ang="0">
                <a:pos x="1074" y="360"/>
              </a:cxn>
              <a:cxn ang="0">
                <a:pos x="1314" y="366"/>
              </a:cxn>
              <a:cxn ang="0">
                <a:pos x="1599" y="381"/>
              </a:cxn>
              <a:cxn ang="0">
                <a:pos x="1911" y="399"/>
              </a:cxn>
              <a:cxn ang="0">
                <a:pos x="2241" y="420"/>
              </a:cxn>
              <a:cxn ang="0">
                <a:pos x="2619" y="453"/>
              </a:cxn>
              <a:cxn ang="0">
                <a:pos x="2889" y="477"/>
              </a:cxn>
              <a:cxn ang="0">
                <a:pos x="3177" y="507"/>
              </a:cxn>
              <a:cxn ang="0">
                <a:pos x="3498" y="543"/>
              </a:cxn>
              <a:cxn ang="0">
                <a:pos x="3813" y="585"/>
              </a:cxn>
              <a:cxn ang="0">
                <a:pos x="4044" y="618"/>
              </a:cxn>
              <a:cxn ang="0">
                <a:pos x="4365" y="669"/>
              </a:cxn>
              <a:cxn ang="0">
                <a:pos x="4683" y="726"/>
              </a:cxn>
              <a:cxn ang="0">
                <a:pos x="4980" y="786"/>
              </a:cxn>
              <a:cxn ang="0">
                <a:pos x="5268" y="846"/>
              </a:cxn>
              <a:cxn ang="0">
                <a:pos x="5646" y="942"/>
              </a:cxn>
              <a:cxn ang="0">
                <a:pos x="5759" y="969"/>
              </a:cxn>
              <a:cxn ang="0">
                <a:pos x="5759" y="0"/>
              </a:cxn>
              <a:cxn ang="0">
                <a:pos x="0" y="0"/>
              </a:cxn>
            </a:cxnLst>
            <a:rect l="0" t="0" r="r" b="b"/>
            <a:pathLst>
              <a:path w="5760" h="970">
                <a:moveTo>
                  <a:pt x="0" y="0"/>
                </a:moveTo>
                <a:lnTo>
                  <a:pt x="0" y="339"/>
                </a:lnTo>
                <a:lnTo>
                  <a:pt x="318" y="342"/>
                </a:lnTo>
                <a:lnTo>
                  <a:pt x="591" y="348"/>
                </a:lnTo>
                <a:lnTo>
                  <a:pt x="846" y="354"/>
                </a:lnTo>
                <a:lnTo>
                  <a:pt x="1074" y="360"/>
                </a:lnTo>
                <a:lnTo>
                  <a:pt x="1314" y="366"/>
                </a:lnTo>
                <a:lnTo>
                  <a:pt x="1599" y="381"/>
                </a:lnTo>
                <a:lnTo>
                  <a:pt x="1911" y="399"/>
                </a:lnTo>
                <a:lnTo>
                  <a:pt x="2241" y="420"/>
                </a:lnTo>
                <a:lnTo>
                  <a:pt x="2619" y="453"/>
                </a:lnTo>
                <a:lnTo>
                  <a:pt x="2889" y="477"/>
                </a:lnTo>
                <a:lnTo>
                  <a:pt x="3177" y="507"/>
                </a:lnTo>
                <a:lnTo>
                  <a:pt x="3498" y="543"/>
                </a:lnTo>
                <a:lnTo>
                  <a:pt x="3813" y="585"/>
                </a:lnTo>
                <a:lnTo>
                  <a:pt x="4044" y="618"/>
                </a:lnTo>
                <a:lnTo>
                  <a:pt x="4365" y="669"/>
                </a:lnTo>
                <a:lnTo>
                  <a:pt x="4683" y="726"/>
                </a:lnTo>
                <a:lnTo>
                  <a:pt x="4980" y="786"/>
                </a:lnTo>
                <a:lnTo>
                  <a:pt x="5268" y="846"/>
                </a:lnTo>
                <a:lnTo>
                  <a:pt x="5646" y="942"/>
                </a:lnTo>
                <a:lnTo>
                  <a:pt x="5759" y="969"/>
                </a:lnTo>
                <a:lnTo>
                  <a:pt x="5759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lIns="91430" tIns="45715" rIns="91430" bIns="45715"/>
          <a:lstStyle/>
          <a:p>
            <a:pPr>
              <a:defRPr/>
            </a:pPr>
            <a:endParaRPr lang="en-GB"/>
          </a:p>
        </p:txBody>
      </p:sp>
      <p:sp>
        <p:nvSpPr>
          <p:cNvPr id="2056" name="Freeform 8"/>
          <p:cNvSpPr>
            <a:spLocks/>
          </p:cNvSpPr>
          <p:nvPr/>
        </p:nvSpPr>
        <p:spPr bwMode="white">
          <a:xfrm>
            <a:off x="0" y="-20638"/>
            <a:ext cx="9144000" cy="1682751"/>
          </a:xfrm>
          <a:custGeom>
            <a:avLst/>
            <a:gdLst/>
            <a:ahLst/>
            <a:cxnLst>
              <a:cxn ang="0">
                <a:pos x="0" y="753"/>
              </a:cxn>
              <a:cxn ang="0">
                <a:pos x="0" y="1059"/>
              </a:cxn>
              <a:cxn ang="0">
                <a:pos x="5759" y="1059"/>
              </a:cxn>
              <a:cxn ang="0">
                <a:pos x="5759" y="0"/>
              </a:cxn>
              <a:cxn ang="0">
                <a:pos x="5430" y="0"/>
              </a:cxn>
              <a:cxn ang="0">
                <a:pos x="5298" y="84"/>
              </a:cxn>
              <a:cxn ang="0">
                <a:pos x="5136" y="159"/>
              </a:cxn>
              <a:cxn ang="0">
                <a:pos x="4968" y="222"/>
              </a:cxn>
              <a:cxn ang="0">
                <a:pos x="4812" y="267"/>
              </a:cxn>
              <a:cxn ang="0">
                <a:pos x="4626" y="324"/>
              </a:cxn>
              <a:cxn ang="0">
                <a:pos x="4440" y="366"/>
              </a:cxn>
              <a:cxn ang="0">
                <a:pos x="4230" y="414"/>
              </a:cxn>
              <a:cxn ang="0">
                <a:pos x="3939" y="468"/>
              </a:cxn>
              <a:cxn ang="0">
                <a:pos x="3711" y="504"/>
              </a:cxn>
              <a:cxn ang="0">
                <a:pos x="3441" y="543"/>
              </a:cxn>
              <a:cxn ang="0">
                <a:pos x="3189" y="579"/>
              </a:cxn>
              <a:cxn ang="0">
                <a:pos x="2925" y="606"/>
              </a:cxn>
              <a:cxn ang="0">
                <a:pos x="2679" y="633"/>
              </a:cxn>
              <a:cxn ang="0">
                <a:pos x="2418" y="654"/>
              </a:cxn>
              <a:cxn ang="0">
                <a:pos x="2142" y="675"/>
              </a:cxn>
              <a:cxn ang="0">
                <a:pos x="1896" y="693"/>
              </a:cxn>
              <a:cxn ang="0">
                <a:pos x="1647" y="708"/>
              </a:cxn>
              <a:cxn ang="0">
                <a:pos x="1404" y="720"/>
              </a:cxn>
              <a:cxn ang="0">
                <a:pos x="1170" y="732"/>
              </a:cxn>
              <a:cxn ang="0">
                <a:pos x="906" y="738"/>
              </a:cxn>
              <a:cxn ang="0">
                <a:pos x="534" y="747"/>
              </a:cxn>
              <a:cxn ang="0">
                <a:pos x="201" y="753"/>
              </a:cxn>
              <a:cxn ang="0">
                <a:pos x="0" y="753"/>
              </a:cxn>
            </a:cxnLst>
            <a:rect l="0" t="0" r="r" b="b"/>
            <a:pathLst>
              <a:path w="5760" h="1060">
                <a:moveTo>
                  <a:pt x="0" y="753"/>
                </a:moveTo>
                <a:lnTo>
                  <a:pt x="0" y="1059"/>
                </a:lnTo>
                <a:lnTo>
                  <a:pt x="5759" y="1059"/>
                </a:lnTo>
                <a:lnTo>
                  <a:pt x="5759" y="0"/>
                </a:lnTo>
                <a:lnTo>
                  <a:pt x="5430" y="0"/>
                </a:lnTo>
                <a:lnTo>
                  <a:pt x="5298" y="84"/>
                </a:lnTo>
                <a:lnTo>
                  <a:pt x="5136" y="159"/>
                </a:lnTo>
                <a:lnTo>
                  <a:pt x="4968" y="222"/>
                </a:lnTo>
                <a:lnTo>
                  <a:pt x="4812" y="267"/>
                </a:lnTo>
                <a:lnTo>
                  <a:pt x="4626" y="324"/>
                </a:lnTo>
                <a:lnTo>
                  <a:pt x="4440" y="366"/>
                </a:lnTo>
                <a:lnTo>
                  <a:pt x="4230" y="414"/>
                </a:lnTo>
                <a:lnTo>
                  <a:pt x="3939" y="468"/>
                </a:lnTo>
                <a:lnTo>
                  <a:pt x="3711" y="504"/>
                </a:lnTo>
                <a:lnTo>
                  <a:pt x="3441" y="543"/>
                </a:lnTo>
                <a:lnTo>
                  <a:pt x="3189" y="579"/>
                </a:lnTo>
                <a:lnTo>
                  <a:pt x="2925" y="606"/>
                </a:lnTo>
                <a:lnTo>
                  <a:pt x="2679" y="633"/>
                </a:lnTo>
                <a:lnTo>
                  <a:pt x="2418" y="654"/>
                </a:lnTo>
                <a:lnTo>
                  <a:pt x="2142" y="675"/>
                </a:lnTo>
                <a:lnTo>
                  <a:pt x="1896" y="693"/>
                </a:lnTo>
                <a:lnTo>
                  <a:pt x="1647" y="708"/>
                </a:lnTo>
                <a:lnTo>
                  <a:pt x="1404" y="720"/>
                </a:lnTo>
                <a:lnTo>
                  <a:pt x="1170" y="732"/>
                </a:lnTo>
                <a:lnTo>
                  <a:pt x="906" y="738"/>
                </a:lnTo>
                <a:lnTo>
                  <a:pt x="534" y="747"/>
                </a:lnTo>
                <a:lnTo>
                  <a:pt x="201" y="753"/>
                </a:lnTo>
                <a:lnTo>
                  <a:pt x="0" y="753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lIns="91430" tIns="45715" rIns="91430" bIns="45715"/>
          <a:lstStyle/>
          <a:p>
            <a:pPr>
              <a:defRPr/>
            </a:pPr>
            <a:endParaRPr lang="en-GB"/>
          </a:p>
        </p:txBody>
      </p:sp>
      <p:sp>
        <p:nvSpPr>
          <p:cNvPr id="2057" name="Freeform 9"/>
          <p:cNvSpPr>
            <a:spLocks/>
          </p:cNvSpPr>
          <p:nvPr/>
        </p:nvSpPr>
        <p:spPr bwMode="white">
          <a:xfrm>
            <a:off x="0" y="-20638"/>
            <a:ext cx="8388350" cy="1068388"/>
          </a:xfrm>
          <a:custGeom>
            <a:avLst/>
            <a:gdLst/>
            <a:ahLst/>
            <a:cxnLst>
              <a:cxn ang="0">
                <a:pos x="0" y="366"/>
              </a:cxn>
              <a:cxn ang="0">
                <a:pos x="0" y="672"/>
              </a:cxn>
              <a:cxn ang="0">
                <a:pos x="303" y="672"/>
              </a:cxn>
              <a:cxn ang="0">
                <a:pos x="723" y="663"/>
              </a:cxn>
              <a:cxn ang="0">
                <a:pos x="1020" y="654"/>
              </a:cxn>
              <a:cxn ang="0">
                <a:pos x="1302" y="642"/>
              </a:cxn>
              <a:cxn ang="0">
                <a:pos x="1554" y="630"/>
              </a:cxn>
              <a:cxn ang="0">
                <a:pos x="1779" y="615"/>
              </a:cxn>
              <a:cxn ang="0">
                <a:pos x="1962" y="606"/>
              </a:cxn>
              <a:cxn ang="0">
                <a:pos x="2193" y="588"/>
              </a:cxn>
              <a:cxn ang="0">
                <a:pos x="2448" y="570"/>
              </a:cxn>
              <a:cxn ang="0">
                <a:pos x="2700" y="546"/>
              </a:cxn>
              <a:cxn ang="0">
                <a:pos x="2904" y="528"/>
              </a:cxn>
              <a:cxn ang="0">
                <a:pos x="3138" y="498"/>
              </a:cxn>
              <a:cxn ang="0">
                <a:pos x="3324" y="474"/>
              </a:cxn>
              <a:cxn ang="0">
                <a:pos x="3534" y="447"/>
              </a:cxn>
              <a:cxn ang="0">
                <a:pos x="3735" y="420"/>
              </a:cxn>
              <a:cxn ang="0">
                <a:pos x="3933" y="384"/>
              </a:cxn>
              <a:cxn ang="0">
                <a:pos x="4116" y="351"/>
              </a:cxn>
              <a:cxn ang="0">
                <a:pos x="4266" y="318"/>
              </a:cxn>
              <a:cxn ang="0">
                <a:pos x="4446" y="279"/>
              </a:cxn>
              <a:cxn ang="0">
                <a:pos x="4620" y="237"/>
              </a:cxn>
              <a:cxn ang="0">
                <a:pos x="4779" y="192"/>
              </a:cxn>
              <a:cxn ang="0">
                <a:pos x="4920" y="147"/>
              </a:cxn>
              <a:cxn ang="0">
                <a:pos x="5085" y="90"/>
              </a:cxn>
              <a:cxn ang="0">
                <a:pos x="5193" y="42"/>
              </a:cxn>
              <a:cxn ang="0">
                <a:pos x="5283" y="0"/>
              </a:cxn>
              <a:cxn ang="0">
                <a:pos x="3201" y="0"/>
              </a:cxn>
              <a:cxn ang="0">
                <a:pos x="2982" y="57"/>
              </a:cxn>
              <a:cxn ang="0">
                <a:pos x="2775" y="108"/>
              </a:cxn>
              <a:cxn ang="0">
                <a:pos x="2562" y="150"/>
              </a:cxn>
              <a:cxn ang="0">
                <a:pos x="2397" y="183"/>
              </a:cxn>
              <a:cxn ang="0">
                <a:pos x="2205" y="213"/>
              </a:cxn>
              <a:cxn ang="0">
                <a:pos x="2001" y="243"/>
              </a:cxn>
              <a:cxn ang="0">
                <a:pos x="1776" y="273"/>
              </a:cxn>
              <a:cxn ang="0">
                <a:pos x="1536" y="297"/>
              </a:cxn>
              <a:cxn ang="0">
                <a:pos x="1344" y="312"/>
              </a:cxn>
              <a:cxn ang="0">
                <a:pos x="1134" y="330"/>
              </a:cxn>
              <a:cxn ang="0">
                <a:pos x="921" y="342"/>
              </a:cxn>
              <a:cxn ang="0">
                <a:pos x="696" y="354"/>
              </a:cxn>
              <a:cxn ang="0">
                <a:pos x="501" y="360"/>
              </a:cxn>
              <a:cxn ang="0">
                <a:pos x="279" y="366"/>
              </a:cxn>
              <a:cxn ang="0">
                <a:pos x="99" y="369"/>
              </a:cxn>
              <a:cxn ang="0">
                <a:pos x="0" y="366"/>
              </a:cxn>
            </a:cxnLst>
            <a:rect l="0" t="0" r="r" b="b"/>
            <a:pathLst>
              <a:path w="5284" h="673">
                <a:moveTo>
                  <a:pt x="0" y="366"/>
                </a:moveTo>
                <a:lnTo>
                  <a:pt x="0" y="672"/>
                </a:lnTo>
                <a:lnTo>
                  <a:pt x="303" y="672"/>
                </a:lnTo>
                <a:lnTo>
                  <a:pt x="723" y="663"/>
                </a:lnTo>
                <a:lnTo>
                  <a:pt x="1020" y="654"/>
                </a:lnTo>
                <a:lnTo>
                  <a:pt x="1302" y="642"/>
                </a:lnTo>
                <a:lnTo>
                  <a:pt x="1554" y="630"/>
                </a:lnTo>
                <a:lnTo>
                  <a:pt x="1779" y="615"/>
                </a:lnTo>
                <a:lnTo>
                  <a:pt x="1962" y="606"/>
                </a:lnTo>
                <a:lnTo>
                  <a:pt x="2193" y="588"/>
                </a:lnTo>
                <a:lnTo>
                  <a:pt x="2448" y="570"/>
                </a:lnTo>
                <a:lnTo>
                  <a:pt x="2700" y="546"/>
                </a:lnTo>
                <a:lnTo>
                  <a:pt x="2904" y="528"/>
                </a:lnTo>
                <a:lnTo>
                  <a:pt x="3138" y="498"/>
                </a:lnTo>
                <a:lnTo>
                  <a:pt x="3324" y="474"/>
                </a:lnTo>
                <a:lnTo>
                  <a:pt x="3534" y="447"/>
                </a:lnTo>
                <a:lnTo>
                  <a:pt x="3735" y="420"/>
                </a:lnTo>
                <a:lnTo>
                  <a:pt x="3933" y="384"/>
                </a:lnTo>
                <a:lnTo>
                  <a:pt x="4116" y="351"/>
                </a:lnTo>
                <a:lnTo>
                  <a:pt x="4266" y="318"/>
                </a:lnTo>
                <a:lnTo>
                  <a:pt x="4446" y="279"/>
                </a:lnTo>
                <a:lnTo>
                  <a:pt x="4620" y="237"/>
                </a:lnTo>
                <a:lnTo>
                  <a:pt x="4779" y="192"/>
                </a:lnTo>
                <a:lnTo>
                  <a:pt x="4920" y="147"/>
                </a:lnTo>
                <a:lnTo>
                  <a:pt x="5085" y="90"/>
                </a:lnTo>
                <a:lnTo>
                  <a:pt x="5193" y="42"/>
                </a:lnTo>
                <a:lnTo>
                  <a:pt x="5283" y="0"/>
                </a:lnTo>
                <a:lnTo>
                  <a:pt x="3201" y="0"/>
                </a:lnTo>
                <a:lnTo>
                  <a:pt x="2982" y="57"/>
                </a:lnTo>
                <a:lnTo>
                  <a:pt x="2775" y="108"/>
                </a:lnTo>
                <a:lnTo>
                  <a:pt x="2562" y="150"/>
                </a:lnTo>
                <a:lnTo>
                  <a:pt x="2397" y="183"/>
                </a:lnTo>
                <a:lnTo>
                  <a:pt x="2205" y="213"/>
                </a:lnTo>
                <a:lnTo>
                  <a:pt x="2001" y="243"/>
                </a:lnTo>
                <a:lnTo>
                  <a:pt x="1776" y="273"/>
                </a:lnTo>
                <a:lnTo>
                  <a:pt x="1536" y="297"/>
                </a:lnTo>
                <a:lnTo>
                  <a:pt x="1344" y="312"/>
                </a:lnTo>
                <a:lnTo>
                  <a:pt x="1134" y="330"/>
                </a:lnTo>
                <a:lnTo>
                  <a:pt x="921" y="342"/>
                </a:lnTo>
                <a:lnTo>
                  <a:pt x="696" y="354"/>
                </a:lnTo>
                <a:lnTo>
                  <a:pt x="501" y="360"/>
                </a:lnTo>
                <a:lnTo>
                  <a:pt x="279" y="366"/>
                </a:lnTo>
                <a:lnTo>
                  <a:pt x="99" y="369"/>
                </a:lnTo>
                <a:lnTo>
                  <a:pt x="0" y="366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lIns="91430" tIns="45715" rIns="91430" bIns="45715"/>
          <a:lstStyle/>
          <a:p>
            <a:pPr>
              <a:defRPr/>
            </a:pPr>
            <a:endParaRPr lang="en-GB"/>
          </a:p>
        </p:txBody>
      </p:sp>
      <p:sp>
        <p:nvSpPr>
          <p:cNvPr id="2058" name="Freeform 10"/>
          <p:cNvSpPr>
            <a:spLocks/>
          </p:cNvSpPr>
          <p:nvPr/>
        </p:nvSpPr>
        <p:spPr bwMode="white">
          <a:xfrm>
            <a:off x="0" y="-20638"/>
            <a:ext cx="4578350" cy="45402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85"/>
              </a:cxn>
              <a:cxn ang="0">
                <a:pos x="192" y="285"/>
              </a:cxn>
              <a:cxn ang="0">
                <a:pos x="384" y="282"/>
              </a:cxn>
              <a:cxn ang="0">
                <a:pos x="579" y="276"/>
              </a:cxn>
              <a:cxn ang="0">
                <a:pos x="789" y="267"/>
              </a:cxn>
              <a:cxn ang="0">
                <a:pos x="999" y="258"/>
              </a:cxn>
              <a:cxn ang="0">
                <a:pos x="1161" y="246"/>
              </a:cxn>
              <a:cxn ang="0">
                <a:pos x="1302" y="234"/>
              </a:cxn>
              <a:cxn ang="0">
                <a:pos x="1458" y="222"/>
              </a:cxn>
              <a:cxn ang="0">
                <a:pos x="1665" y="201"/>
              </a:cxn>
              <a:cxn ang="0">
                <a:pos x="1992" y="159"/>
              </a:cxn>
              <a:cxn ang="0">
                <a:pos x="2301" y="117"/>
              </a:cxn>
              <a:cxn ang="0">
                <a:pos x="2604" y="60"/>
              </a:cxn>
              <a:cxn ang="0">
                <a:pos x="2883" y="0"/>
              </a:cxn>
              <a:cxn ang="0">
                <a:pos x="0" y="0"/>
              </a:cxn>
            </a:cxnLst>
            <a:rect l="0" t="0" r="r" b="b"/>
            <a:pathLst>
              <a:path w="2884" h="286">
                <a:moveTo>
                  <a:pt x="0" y="0"/>
                </a:moveTo>
                <a:lnTo>
                  <a:pt x="0" y="285"/>
                </a:lnTo>
                <a:lnTo>
                  <a:pt x="192" y="285"/>
                </a:lnTo>
                <a:lnTo>
                  <a:pt x="384" y="282"/>
                </a:lnTo>
                <a:lnTo>
                  <a:pt x="579" y="276"/>
                </a:lnTo>
                <a:lnTo>
                  <a:pt x="789" y="267"/>
                </a:lnTo>
                <a:lnTo>
                  <a:pt x="999" y="258"/>
                </a:lnTo>
                <a:lnTo>
                  <a:pt x="1161" y="246"/>
                </a:lnTo>
                <a:lnTo>
                  <a:pt x="1302" y="234"/>
                </a:lnTo>
                <a:lnTo>
                  <a:pt x="1458" y="222"/>
                </a:lnTo>
                <a:lnTo>
                  <a:pt x="1665" y="201"/>
                </a:lnTo>
                <a:lnTo>
                  <a:pt x="1992" y="159"/>
                </a:lnTo>
                <a:lnTo>
                  <a:pt x="2301" y="117"/>
                </a:lnTo>
                <a:lnTo>
                  <a:pt x="2604" y="60"/>
                </a:lnTo>
                <a:lnTo>
                  <a:pt x="288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 type="none" w="sm" len="sm"/>
            <a:tailEnd type="none" w="sm" len="sm"/>
          </a:ln>
          <a:effectLst/>
        </p:spPr>
        <p:txBody>
          <a:bodyPr lIns="91430" tIns="45715" rIns="91430" bIns="45715"/>
          <a:lstStyle/>
          <a:p>
            <a:pPr>
              <a:defRPr/>
            </a:pPr>
            <a:endParaRPr lang="en-GB"/>
          </a:p>
        </p:txBody>
      </p:sp>
      <p:sp>
        <p:nvSpPr>
          <p:cNvPr id="8203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5" rIns="91430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Haga clic para modificar el estilo de título del patrón</a:t>
            </a:r>
          </a:p>
        </p:txBody>
      </p:sp>
      <p:sp>
        <p:nvSpPr>
          <p:cNvPr id="8204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Haga clic para modificar el estilo de texto del patrón</a:t>
            </a:r>
          </a:p>
          <a:p>
            <a:pPr lvl="1"/>
            <a:r>
              <a:rPr lang="en-US" altLang="en-US" smtClean="0"/>
              <a:t>Segundo nivel</a:t>
            </a:r>
          </a:p>
          <a:p>
            <a:pPr lvl="2"/>
            <a:r>
              <a:rPr lang="en-US" altLang="en-US" smtClean="0"/>
              <a:t>Tercer nivel</a:t>
            </a:r>
          </a:p>
          <a:p>
            <a:pPr lvl="3"/>
            <a:r>
              <a:rPr lang="en-US" altLang="en-US" smtClean="0"/>
              <a:t>Cuarto nivel</a:t>
            </a:r>
          </a:p>
          <a:p>
            <a:pPr lvl="4"/>
            <a:r>
              <a:rPr lang="en-US" altLang="en-US" smtClean="0"/>
              <a:t>Quinto nivel</a:t>
            </a:r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76EAB051-ADA1-423C-B8A8-27E2BE47CC00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5581" r:id="rId1"/>
    <p:sldLayoutId id="2147485582" r:id="rId2"/>
    <p:sldLayoutId id="2147485583" r:id="rId3"/>
    <p:sldLayoutId id="2147485584" r:id="rId4"/>
    <p:sldLayoutId id="2147485585" r:id="rId5"/>
    <p:sldLayoutId id="2147485586" r:id="rId6"/>
    <p:sldLayoutId id="2147485587" r:id="rId7"/>
    <p:sldLayoutId id="2147485588" r:id="rId8"/>
    <p:sldLayoutId id="2147485589" r:id="rId9"/>
    <p:sldLayoutId id="2147485590" r:id="rId10"/>
    <p:sldLayoutId id="2147485591" r:id="rId11"/>
    <p:sldLayoutId id="2147485592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animBg="1"/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153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305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45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61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340" indent="-228577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492" indent="-228577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645" indent="-228577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797" indent="-228577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cs typeface="+mn-cs"/>
              </a:defRPr>
            </a:lvl1pPr>
          </a:lstStyle>
          <a:p>
            <a:pPr algn="l" eaLnBrk="1" hangingPunct="1"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cs typeface="+mn-cs"/>
              </a:defRPr>
            </a:lvl1pPr>
          </a:lstStyle>
          <a:p>
            <a:pPr eaLnBrk="1" hangingPunct="1"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cs typeface="+mn-cs"/>
              </a:defRPr>
            </a:lvl1pPr>
          </a:lstStyle>
          <a:p>
            <a:pPr eaLnBrk="1" hangingPunct="1">
              <a:defRPr/>
            </a:pPr>
            <a:fld id="{33C46956-8BBA-4CE8-8640-CCFE84908387}" type="slidenum">
              <a:rPr lang="es-ES">
                <a:solidFill>
                  <a:srgbClr val="000000"/>
                </a:solidFill>
              </a:rPr>
              <a:pPr eaLnBrk="1" hangingPunct="1"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21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23" r:id="rId1"/>
    <p:sldLayoutId id="2147485724" r:id="rId2"/>
    <p:sldLayoutId id="2147485725" r:id="rId3"/>
    <p:sldLayoutId id="2147485726" r:id="rId4"/>
    <p:sldLayoutId id="2147485727" r:id="rId5"/>
    <p:sldLayoutId id="2147485728" r:id="rId6"/>
    <p:sldLayoutId id="2147485729" r:id="rId7"/>
    <p:sldLayoutId id="2147485730" r:id="rId8"/>
    <p:sldLayoutId id="2147485731" r:id="rId9"/>
    <p:sldLayoutId id="2147485732" r:id="rId10"/>
    <p:sldLayoutId id="214748573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  <a:cs typeface="Arial" pitchFamily="34" charset="0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16/06/2015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  <a:cs typeface="Arial" pitchFamily="34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s-ES">
              <a:solidFill>
                <a:prstClr val="black">
                  <a:tint val="75000"/>
                </a:prstClr>
              </a:solidFill>
              <a:latin typeface="Calibri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  <a:cs typeface="Arial" pitchFamily="34" charset="0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995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35" r:id="rId1"/>
    <p:sldLayoutId id="2147485736" r:id="rId2"/>
    <p:sldLayoutId id="2147485737" r:id="rId3"/>
    <p:sldLayoutId id="2147485738" r:id="rId4"/>
    <p:sldLayoutId id="2147485739" r:id="rId5"/>
    <p:sldLayoutId id="2147485740" r:id="rId6"/>
    <p:sldLayoutId id="2147485741" r:id="rId7"/>
    <p:sldLayoutId id="2147485742" r:id="rId8"/>
    <p:sldLayoutId id="2147485743" r:id="rId9"/>
    <p:sldLayoutId id="2147485744" r:id="rId10"/>
    <p:sldLayoutId id="214748574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9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cs typeface="+mn-cs"/>
              </a:defRPr>
            </a:lvl1pPr>
          </a:lstStyle>
          <a:p>
            <a:pPr algn="l" eaLnBrk="1" hangingPunct="1"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cs typeface="+mn-cs"/>
              </a:defRPr>
            </a:lvl1pPr>
          </a:lstStyle>
          <a:p>
            <a:pPr eaLnBrk="1" hangingPunct="1"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cs typeface="+mn-cs"/>
              </a:defRPr>
            </a:lvl1pPr>
          </a:lstStyle>
          <a:p>
            <a:pPr eaLnBrk="1" hangingPunct="1">
              <a:defRPr/>
            </a:pPr>
            <a:fld id="{33C46956-8BBA-4CE8-8640-CCFE84908387}" type="slidenum">
              <a:rPr lang="es-ES">
                <a:solidFill>
                  <a:srgbClr val="000000"/>
                </a:solidFill>
              </a:rPr>
              <a:pPr eaLnBrk="1" hangingPunct="1"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8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47" r:id="rId1"/>
    <p:sldLayoutId id="2147485748" r:id="rId2"/>
    <p:sldLayoutId id="2147485749" r:id="rId3"/>
    <p:sldLayoutId id="2147485750" r:id="rId4"/>
    <p:sldLayoutId id="2147485751" r:id="rId5"/>
    <p:sldLayoutId id="2147485752" r:id="rId6"/>
    <p:sldLayoutId id="2147485753" r:id="rId7"/>
    <p:sldLayoutId id="2147485754" r:id="rId8"/>
    <p:sldLayoutId id="2147485755" r:id="rId9"/>
    <p:sldLayoutId id="2147485756" r:id="rId10"/>
    <p:sldLayoutId id="214748575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2C65C136-C5C4-45F6-B268-E035D06E694A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  <a:cs typeface="Arial" pitchFamily="34" charset="0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16/06/2015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  <a:cs typeface="Arial" pitchFamily="34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s-ES">
              <a:solidFill>
                <a:prstClr val="black">
                  <a:tint val="75000"/>
                </a:prstClr>
              </a:solidFill>
              <a:latin typeface="Calibri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099B37B2-40B8-4D79-9D89-AF53EE5084AA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  <a:cs typeface="Arial" pitchFamily="34" charset="0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27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59" r:id="rId1"/>
    <p:sldLayoutId id="2147485760" r:id="rId2"/>
    <p:sldLayoutId id="2147485761" r:id="rId3"/>
    <p:sldLayoutId id="2147485762" r:id="rId4"/>
    <p:sldLayoutId id="2147485763" r:id="rId5"/>
    <p:sldLayoutId id="2147485764" r:id="rId6"/>
    <p:sldLayoutId id="2147485765" r:id="rId7"/>
    <p:sldLayoutId id="2147485766" r:id="rId8"/>
    <p:sldLayoutId id="2147485767" r:id="rId9"/>
    <p:sldLayoutId id="2147485768" r:id="rId10"/>
    <p:sldLayoutId id="214748576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9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cs typeface="+mn-cs"/>
              </a:defRPr>
            </a:lvl1pPr>
          </a:lstStyle>
          <a:p>
            <a:pPr algn="l" eaLnBrk="1" hangingPunct="1"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cs typeface="+mn-cs"/>
              </a:defRPr>
            </a:lvl1pPr>
          </a:lstStyle>
          <a:p>
            <a:pPr eaLnBrk="1" hangingPunct="1"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cs typeface="+mn-cs"/>
              </a:defRPr>
            </a:lvl1pPr>
          </a:lstStyle>
          <a:p>
            <a:pPr eaLnBrk="1" hangingPunct="1">
              <a:defRPr/>
            </a:pPr>
            <a:fld id="{33C46956-8BBA-4CE8-8640-CCFE84908387}" type="slidenum">
              <a:rPr lang="es-ES">
                <a:solidFill>
                  <a:srgbClr val="000000"/>
                </a:solidFill>
              </a:rPr>
              <a:pPr eaLnBrk="1" hangingPunct="1"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268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71" r:id="rId1"/>
    <p:sldLayoutId id="2147485772" r:id="rId2"/>
    <p:sldLayoutId id="2147485773" r:id="rId3"/>
    <p:sldLayoutId id="2147485774" r:id="rId4"/>
    <p:sldLayoutId id="2147485775" r:id="rId5"/>
    <p:sldLayoutId id="2147485776" r:id="rId6"/>
    <p:sldLayoutId id="2147485777" r:id="rId7"/>
    <p:sldLayoutId id="2147485778" r:id="rId8"/>
    <p:sldLayoutId id="2147485779" r:id="rId9"/>
    <p:sldLayoutId id="2147485780" r:id="rId10"/>
    <p:sldLayoutId id="214748578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6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  <a:cs typeface="Arial" pitchFamily="34" charset="0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16/06/2015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  <a:cs typeface="Arial" pitchFamily="34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6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s-ES">
              <a:solidFill>
                <a:prstClr val="black">
                  <a:tint val="75000"/>
                </a:prstClr>
              </a:solidFill>
              <a:latin typeface="Calibri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6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  <a:cs typeface="Arial" pitchFamily="34" charset="0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239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95" r:id="rId1"/>
    <p:sldLayoutId id="2147485796" r:id="rId2"/>
    <p:sldLayoutId id="2147485797" r:id="rId3"/>
    <p:sldLayoutId id="2147485798" r:id="rId4"/>
    <p:sldLayoutId id="2147485799" r:id="rId5"/>
    <p:sldLayoutId id="2147485800" r:id="rId6"/>
    <p:sldLayoutId id="2147485801" r:id="rId7"/>
    <p:sldLayoutId id="2147485802" r:id="rId8"/>
    <p:sldLayoutId id="2147485803" r:id="rId9"/>
    <p:sldLayoutId id="2147485804" r:id="rId10"/>
    <p:sldLayoutId id="214748580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5" rIns="91430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modificar el estilo de título del patrón</a:t>
            </a:r>
            <a:endParaRPr lang="en-US" altLang="en-US" smtClean="0"/>
          </a:p>
        </p:txBody>
      </p:sp>
      <p:sp>
        <p:nvSpPr>
          <p:cNvPr id="10243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modificar el estilo de texto del patrón</a:t>
            </a:r>
          </a:p>
          <a:p>
            <a:pPr lvl="1"/>
            <a:r>
              <a:rPr lang="es-ES" altLang="en-US" smtClean="0"/>
              <a:t>Segundo nivel</a:t>
            </a:r>
          </a:p>
          <a:p>
            <a:pPr lvl="2"/>
            <a:r>
              <a:rPr lang="es-ES" altLang="en-US" smtClean="0"/>
              <a:t>Tercer nivel</a:t>
            </a:r>
          </a:p>
          <a:p>
            <a:pPr lvl="3"/>
            <a:r>
              <a:rPr lang="es-ES" altLang="en-US" smtClean="0"/>
              <a:t>Cuarto nivel</a:t>
            </a:r>
          </a:p>
          <a:p>
            <a:pPr lvl="4"/>
            <a:r>
              <a:rPr lang="es-ES" altLang="en-US" smtClean="0"/>
              <a:t>Quinto nivel</a:t>
            </a:r>
            <a:endParaRPr lang="en-US" altLang="en-US" smtClean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38FDB50D-1199-4663-8D1E-CFD8E27B598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26" r:id="rId1"/>
    <p:sldLayoutId id="2147485527" r:id="rId2"/>
    <p:sldLayoutId id="2147485528" r:id="rId3"/>
    <p:sldLayoutId id="2147485529" r:id="rId4"/>
    <p:sldLayoutId id="2147485530" r:id="rId5"/>
    <p:sldLayoutId id="2147485531" r:id="rId6"/>
    <p:sldLayoutId id="2147485532" r:id="rId7"/>
    <p:sldLayoutId id="2147485533" r:id="rId8"/>
    <p:sldLayoutId id="2147485534" r:id="rId9"/>
    <p:sldLayoutId id="2147485535" r:id="rId10"/>
    <p:sldLayoutId id="214748553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53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05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45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61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0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2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45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97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modificar el estilo de título del patrón</a:t>
            </a:r>
            <a:endParaRPr lang="en-US" altLang="en-US" smtClean="0"/>
          </a:p>
        </p:txBody>
      </p:sp>
      <p:sp>
        <p:nvSpPr>
          <p:cNvPr id="14339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modificar el estilo de texto del patrón</a:t>
            </a:r>
          </a:p>
          <a:p>
            <a:pPr lvl="1"/>
            <a:r>
              <a:rPr lang="es-ES" altLang="en-US" smtClean="0"/>
              <a:t>Segundo nivel</a:t>
            </a:r>
          </a:p>
          <a:p>
            <a:pPr lvl="2"/>
            <a:r>
              <a:rPr lang="es-ES" altLang="en-US" smtClean="0"/>
              <a:t>Tercer nivel</a:t>
            </a:r>
          </a:p>
          <a:p>
            <a:pPr lvl="3"/>
            <a:r>
              <a:rPr lang="es-ES" altLang="en-US" smtClean="0"/>
              <a:t>Cuarto nivel</a:t>
            </a:r>
          </a:p>
          <a:p>
            <a:pPr lvl="4"/>
            <a:r>
              <a:rPr lang="es-ES" altLang="en-US" smtClean="0"/>
              <a:t>Quinto nivel</a:t>
            </a:r>
            <a:endParaRPr lang="en-US" altLang="en-US" smtClean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l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ctr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r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38C61ED6-A0B2-4985-B943-501084A145E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93" r:id="rId1"/>
    <p:sldLayoutId id="2147485594" r:id="rId2"/>
    <p:sldLayoutId id="2147485595" r:id="rId3"/>
    <p:sldLayoutId id="2147485596" r:id="rId4"/>
    <p:sldLayoutId id="2147485597" r:id="rId5"/>
    <p:sldLayoutId id="2147485598" r:id="rId6"/>
    <p:sldLayoutId id="2147485599" r:id="rId7"/>
    <p:sldLayoutId id="2147485600" r:id="rId8"/>
    <p:sldLayoutId id="2147485601" r:id="rId9"/>
    <p:sldLayoutId id="2147485602" r:id="rId10"/>
    <p:sldLayoutId id="214748560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05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11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17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231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18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76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34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91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9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6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4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6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4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modificar el estilo de título del patrón</a:t>
            </a:r>
            <a:endParaRPr lang="en-US" altLang="en-US" smtClean="0"/>
          </a:p>
        </p:txBody>
      </p:sp>
      <p:sp>
        <p:nvSpPr>
          <p:cNvPr id="15363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modificar el estilo de texto del patrón</a:t>
            </a:r>
          </a:p>
          <a:p>
            <a:pPr lvl="1"/>
            <a:r>
              <a:rPr lang="es-ES" altLang="en-US" smtClean="0"/>
              <a:t>Segundo nivel</a:t>
            </a:r>
          </a:p>
          <a:p>
            <a:pPr lvl="2"/>
            <a:r>
              <a:rPr lang="es-ES" altLang="en-US" smtClean="0"/>
              <a:t>Tercer nivel</a:t>
            </a:r>
          </a:p>
          <a:p>
            <a:pPr lvl="3"/>
            <a:r>
              <a:rPr lang="es-ES" altLang="en-US" smtClean="0"/>
              <a:t>Cuarto nivel</a:t>
            </a:r>
          </a:p>
          <a:p>
            <a:pPr lvl="4"/>
            <a:r>
              <a:rPr lang="es-ES" altLang="en-US" smtClean="0"/>
              <a:t>Quinto nivel</a:t>
            </a:r>
            <a:endParaRPr lang="en-US" altLang="en-US" smtClean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l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ctr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r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66377B7D-3CE1-4E82-96B4-5E8B3C110AD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04" r:id="rId1"/>
    <p:sldLayoutId id="2147485605" r:id="rId2"/>
    <p:sldLayoutId id="2147485606" r:id="rId3"/>
    <p:sldLayoutId id="2147485607" r:id="rId4"/>
    <p:sldLayoutId id="2147485608" r:id="rId5"/>
    <p:sldLayoutId id="2147485609" r:id="rId6"/>
    <p:sldLayoutId id="2147485610" r:id="rId7"/>
    <p:sldLayoutId id="2147485611" r:id="rId8"/>
    <p:sldLayoutId id="2147485612" r:id="rId9"/>
    <p:sldLayoutId id="2147485613" r:id="rId10"/>
    <p:sldLayoutId id="21474856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05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11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17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231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18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76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34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91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9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6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4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6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4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modificar el estilo de título del patrón</a:t>
            </a:r>
            <a:endParaRPr lang="en-US" altLang="en-US" smtClean="0"/>
          </a:p>
        </p:txBody>
      </p:sp>
      <p:sp>
        <p:nvSpPr>
          <p:cNvPr id="18435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modificar el estilo de texto del patrón</a:t>
            </a:r>
          </a:p>
          <a:p>
            <a:pPr lvl="1"/>
            <a:r>
              <a:rPr lang="es-ES" altLang="en-US" smtClean="0"/>
              <a:t>Segundo nivel</a:t>
            </a:r>
          </a:p>
          <a:p>
            <a:pPr lvl="2"/>
            <a:r>
              <a:rPr lang="es-ES" altLang="en-US" smtClean="0"/>
              <a:t>Tercer nivel</a:t>
            </a:r>
          </a:p>
          <a:p>
            <a:pPr lvl="3"/>
            <a:r>
              <a:rPr lang="es-ES" altLang="en-US" smtClean="0"/>
              <a:t>Cuarto nivel</a:t>
            </a:r>
          </a:p>
          <a:p>
            <a:pPr lvl="4"/>
            <a:r>
              <a:rPr lang="es-ES" altLang="en-US" smtClean="0"/>
              <a:t>Quinto nivel</a:t>
            </a:r>
            <a:endParaRPr lang="en-US" altLang="en-US" smtClean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l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ctr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r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</a:defRPr>
            </a:lvl1pPr>
          </a:lstStyle>
          <a:p>
            <a:pPr>
              <a:defRPr/>
            </a:pPr>
            <a:fld id="{9F3F8A75-23CA-4418-B98D-D2A378538AA0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8" r:id="rId1"/>
    <p:sldLayoutId id="2147485639" r:id="rId2"/>
    <p:sldLayoutId id="2147485640" r:id="rId3"/>
    <p:sldLayoutId id="2147485641" r:id="rId4"/>
    <p:sldLayoutId id="2147485642" r:id="rId5"/>
    <p:sldLayoutId id="2147485643" r:id="rId6"/>
    <p:sldLayoutId id="2147485644" r:id="rId7"/>
    <p:sldLayoutId id="2147485645" r:id="rId8"/>
    <p:sldLayoutId id="2147485646" r:id="rId9"/>
    <p:sldLayoutId id="2147485647" r:id="rId10"/>
    <p:sldLayoutId id="214748564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05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11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17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231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18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76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34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91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9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6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4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6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4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7A847CFC-816F-41D0-AAC0-9BF4FEBC753E}" type="datetimeFigureOut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  <a:cs typeface="Arial" pitchFamily="34" charset="0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16/06/2015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  <a:cs typeface="Arial" pitchFamily="34" charset="0"/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s-ES">
              <a:solidFill>
                <a:prstClr val="black">
                  <a:tint val="75000"/>
                </a:prstClr>
              </a:solidFill>
              <a:latin typeface="Calibri"/>
              <a:cs typeface="Arial" pitchFamily="34" charset="0"/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132FADFE-3B8F-471C-ABF0-DBC7717ECBBC}" type="slidenum">
              <a:rPr lang="es-ES" smtClean="0">
                <a:solidFill>
                  <a:prstClr val="black">
                    <a:tint val="75000"/>
                  </a:prstClr>
                </a:solidFill>
                <a:latin typeface="Calibri"/>
                <a:cs typeface="Arial" pitchFamily="34" charset="0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">
              <a:solidFill>
                <a:prstClr val="black">
                  <a:tint val="75000"/>
                </a:prstClr>
              </a:solidFill>
              <a:latin typeface="Calibri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124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2" r:id="rId1"/>
    <p:sldLayoutId id="2147485663" r:id="rId2"/>
    <p:sldLayoutId id="2147485664" r:id="rId3"/>
    <p:sldLayoutId id="2147485665" r:id="rId4"/>
    <p:sldLayoutId id="2147485666" r:id="rId5"/>
    <p:sldLayoutId id="2147485667" r:id="rId6"/>
    <p:sldLayoutId id="2147485668" r:id="rId7"/>
    <p:sldLayoutId id="2147485669" r:id="rId8"/>
    <p:sldLayoutId id="2147485670" r:id="rId9"/>
    <p:sldLayoutId id="2147485671" r:id="rId10"/>
    <p:sldLayoutId id="2147485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9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cs typeface="+mn-cs"/>
              </a:defRPr>
            </a:lvl1pPr>
          </a:lstStyle>
          <a:p>
            <a:pPr algn="l" eaLnBrk="1" hangingPunct="1"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cs typeface="+mn-cs"/>
              </a:defRPr>
            </a:lvl1pPr>
          </a:lstStyle>
          <a:p>
            <a:pPr eaLnBrk="1" hangingPunct="1">
              <a:defRPr/>
            </a:pPr>
            <a:endParaRPr lang="es-E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cs typeface="+mn-cs"/>
              </a:defRPr>
            </a:lvl1pPr>
          </a:lstStyle>
          <a:p>
            <a:pPr eaLnBrk="1" hangingPunct="1">
              <a:defRPr/>
            </a:pPr>
            <a:fld id="{33C46956-8BBA-4CE8-8640-CCFE84908387}" type="slidenum">
              <a:rPr lang="es-ES">
                <a:solidFill>
                  <a:srgbClr val="000000"/>
                </a:solidFill>
              </a:rPr>
              <a:pPr eaLnBrk="1" hangingPunct="1">
                <a:defRPr/>
              </a:pPr>
              <a:t>‹Nº›</a:t>
            </a:fld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832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74" r:id="rId1"/>
    <p:sldLayoutId id="2147485675" r:id="rId2"/>
    <p:sldLayoutId id="2147485676" r:id="rId3"/>
    <p:sldLayoutId id="2147485677" r:id="rId4"/>
    <p:sldLayoutId id="2147485678" r:id="rId5"/>
    <p:sldLayoutId id="2147485679" r:id="rId6"/>
    <p:sldLayoutId id="2147485680" r:id="rId7"/>
    <p:sldLayoutId id="2147485681" r:id="rId8"/>
    <p:sldLayoutId id="2147485682" r:id="rId9"/>
    <p:sldLayoutId id="2147485683" r:id="rId10"/>
    <p:sldLayoutId id="214748568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n-US" smtClean="0"/>
          </a:p>
        </p:txBody>
      </p:sp>
      <p:sp>
        <p:nvSpPr>
          <p:cNvPr id="15363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9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smtClean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9"/>
            <a:ext cx="2133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9"/>
            <a:ext cx="2895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ct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9"/>
            <a:ext cx="2133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fld id="{78F33414-F01C-4652-8F33-34AF15C9B50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77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6" r:id="rId1"/>
    <p:sldLayoutId id="2147485687" r:id="rId2"/>
    <p:sldLayoutId id="2147485688" r:id="rId3"/>
    <p:sldLayoutId id="2147485689" r:id="rId4"/>
    <p:sldLayoutId id="2147485690" r:id="rId5"/>
    <p:sldLayoutId id="2147485691" r:id="rId6"/>
    <p:sldLayoutId id="2147485692" r:id="rId7"/>
    <p:sldLayoutId id="2147485693" r:id="rId8"/>
    <p:sldLayoutId id="2147485694" r:id="rId9"/>
    <p:sldLayoutId id="2147485695" r:id="rId10"/>
    <p:sldLayoutId id="214748569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05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11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17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231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18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76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34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91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9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6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4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6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4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0" tIns="45706" rIns="91410" bIns="457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n-US" smtClean="0"/>
          </a:p>
        </p:txBody>
      </p:sp>
      <p:sp>
        <p:nvSpPr>
          <p:cNvPr id="2051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9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0" tIns="45706" rIns="91410" bIns="457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smtClean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9"/>
            <a:ext cx="2133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l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9"/>
            <a:ext cx="2895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ct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9"/>
            <a:ext cx="2133600" cy="365125"/>
          </a:xfrm>
          <a:prstGeom prst="rect">
            <a:avLst/>
          </a:prstGeom>
        </p:spPr>
        <p:txBody>
          <a:bodyPr vert="horz" lIns="91410" tIns="45706" rIns="91410" bIns="45706" rtlCol="0" anchor="ctr"/>
          <a:lstStyle>
            <a:lvl1pPr algn="r" eaLnBrk="0" hangingPunct="0">
              <a:spcBef>
                <a:spcPct val="50000"/>
              </a:spcBef>
              <a:defRPr sz="1200">
                <a:solidFill>
                  <a:prstClr val="black">
                    <a:tint val="75000"/>
                  </a:prstClr>
                </a:solidFill>
                <a:latin typeface="Verdana" pitchFamily="34" charset="0"/>
                <a:cs typeface="+mn-cs"/>
              </a:defRPr>
            </a:lvl1pPr>
          </a:lstStyle>
          <a:p>
            <a:pPr>
              <a:defRPr/>
            </a:pPr>
            <a:fld id="{EFC3E3C1-13C0-4444-B725-FE1FAEB6104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39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11" r:id="rId1"/>
    <p:sldLayoutId id="2147485712" r:id="rId2"/>
    <p:sldLayoutId id="2147485713" r:id="rId3"/>
    <p:sldLayoutId id="2147485714" r:id="rId4"/>
    <p:sldLayoutId id="2147485715" r:id="rId5"/>
    <p:sldLayoutId id="2147485716" r:id="rId6"/>
    <p:sldLayoutId id="2147485717" r:id="rId7"/>
    <p:sldLayoutId id="2147485718" r:id="rId8"/>
    <p:sldLayoutId id="2147485719" r:id="rId9"/>
    <p:sldLayoutId id="2147485720" r:id="rId10"/>
    <p:sldLayoutId id="214748572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05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11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17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231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18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76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34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91" indent="-228529" algn="l" defTabSz="91411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59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16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4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1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289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46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04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2" algn="l" defTabSz="9141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2.png"/><Relationship Id="rId7" Type="http://schemas.openxmlformats.org/officeDocument/2006/relationships/image" Target="../media/image29.e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8.xml"/><Relationship Id="rId6" Type="http://schemas.openxmlformats.org/officeDocument/2006/relationships/image" Target="../media/image45.png"/><Relationship Id="rId5" Type="http://schemas.openxmlformats.org/officeDocument/2006/relationships/image" Target="../media/image35.jp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8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65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75.jpeg"/><Relationship Id="rId12" Type="http://schemas.openxmlformats.org/officeDocument/2006/relationships/image" Target="../media/image4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2.xml"/><Relationship Id="rId6" Type="http://schemas.openxmlformats.org/officeDocument/2006/relationships/image" Target="../media/image74.tiff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gif"/><Relationship Id="rId9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87.png"/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jpeg"/><Relationship Id="rId11" Type="http://schemas.openxmlformats.org/officeDocument/2006/relationships/image" Target="../media/image86.png"/><Relationship Id="rId5" Type="http://schemas.openxmlformats.org/officeDocument/2006/relationships/image" Target="../media/image8.png"/><Relationship Id="rId15" Type="http://schemas.openxmlformats.org/officeDocument/2006/relationships/image" Target="../media/image88.jpe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2.png"/><Relationship Id="rId7" Type="http://schemas.openxmlformats.org/officeDocument/2006/relationships/image" Target="../media/image29.e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6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C:\ximo\docus\charlas\retreat CNIO 2001\SOL-ORI.GIF"/>
          <p:cNvPicPr>
            <a:picLocks noChangeAspect="1" noChangeArrowheads="1"/>
          </p:cNvPicPr>
          <p:nvPr/>
        </p:nvPicPr>
        <p:blipFill>
          <a:blip r:embed="rId2" cstate="print">
            <a:lum bright="50000" contrast="-44000"/>
          </a:blip>
          <a:srcRect/>
          <a:stretch>
            <a:fillRect/>
          </a:stretch>
        </p:blipFill>
        <p:spPr bwMode="auto">
          <a:xfrm>
            <a:off x="0" y="1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Rectángulo"/>
          <p:cNvSpPr/>
          <p:nvPr/>
        </p:nvSpPr>
        <p:spPr>
          <a:xfrm>
            <a:off x="0" y="5527080"/>
            <a:ext cx="9144000" cy="13309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6" rIns="91410" bIns="45706" anchor="ctr"/>
          <a:lstStyle/>
          <a:p>
            <a:pPr algn="ctr" eaLnBrk="0" hangingPunct="0">
              <a:spcBef>
                <a:spcPct val="50000"/>
              </a:spcBef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07526" name="Picture 7" descr="C:\ximo\documentos\CIPF\logos\PFCIrgb72-3.jpg"/>
          <p:cNvPicPr>
            <a:picLocks noChangeAspect="1" noChangeArrowheads="1"/>
          </p:cNvPicPr>
          <p:nvPr/>
        </p:nvPicPr>
        <p:blipFill>
          <a:blip r:embed="rId3" cstate="print"/>
          <a:srcRect l="13333" t="19917" r="14999" b="20332"/>
          <a:stretch>
            <a:fillRect/>
          </a:stretch>
        </p:blipFill>
        <p:spPr bwMode="auto">
          <a:xfrm>
            <a:off x="11" y="4849226"/>
            <a:ext cx="1214439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575" name="Text Box 8"/>
          <p:cNvSpPr txBox="1">
            <a:spLocks noChangeArrowheads="1"/>
          </p:cNvSpPr>
          <p:nvPr/>
        </p:nvSpPr>
        <p:spPr bwMode="auto">
          <a:xfrm>
            <a:off x="179512" y="3356992"/>
            <a:ext cx="4824536" cy="1246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0" tIns="45706" rIns="91410" bIns="45706">
            <a:spAutoFit/>
          </a:bodyPr>
          <a:lstStyle/>
          <a:p>
            <a:pPr algn="r" eaLnBrk="0" hangingPunct="0">
              <a:defRPr/>
            </a:pPr>
            <a:r>
              <a:rPr lang="en-GB" sz="1500" b="1" dirty="0" smtClean="0">
                <a:solidFill>
                  <a:prstClr val="black"/>
                </a:solidFill>
                <a:latin typeface="Century Gothic" pitchFamily="34" charset="0"/>
              </a:rPr>
              <a:t>Computational Genomics Department, </a:t>
            </a:r>
            <a:endParaRPr lang="en-GB" sz="1500" b="1" dirty="0">
              <a:solidFill>
                <a:prstClr val="black"/>
              </a:solidFill>
              <a:latin typeface="Century Gothic" pitchFamily="34" charset="0"/>
            </a:endParaRPr>
          </a:p>
          <a:p>
            <a:pPr algn="r" eaLnBrk="0" hangingPunct="0">
              <a:defRPr/>
            </a:pPr>
            <a:r>
              <a:rPr lang="en-GB" sz="1500" b="1" dirty="0">
                <a:solidFill>
                  <a:prstClr val="black"/>
                </a:solidFill>
                <a:latin typeface="Century Gothic" pitchFamily="34" charset="0"/>
              </a:rPr>
              <a:t>Centro de </a:t>
            </a:r>
            <a:r>
              <a:rPr lang="en-GB" sz="1500" b="1" dirty="0" err="1">
                <a:solidFill>
                  <a:prstClr val="black"/>
                </a:solidFill>
                <a:latin typeface="Century Gothic" pitchFamily="34" charset="0"/>
              </a:rPr>
              <a:t>Investigación</a:t>
            </a:r>
            <a:r>
              <a:rPr lang="en-GB" sz="1500" b="1" dirty="0">
                <a:solidFill>
                  <a:prstClr val="black"/>
                </a:solidFill>
                <a:latin typeface="Century Gothic" pitchFamily="34" charset="0"/>
              </a:rPr>
              <a:t> Príncipe Felipe (CIPF), </a:t>
            </a:r>
          </a:p>
          <a:p>
            <a:pPr algn="r" eaLnBrk="0" hangingPunct="0">
              <a:defRPr/>
            </a:pPr>
            <a:r>
              <a:rPr lang="en-GB" sz="1500" b="1" dirty="0">
                <a:solidFill>
                  <a:prstClr val="black"/>
                </a:solidFill>
                <a:latin typeface="Century Gothic" pitchFamily="34" charset="0"/>
              </a:rPr>
              <a:t>Functional Genomics Node, (INB), </a:t>
            </a:r>
          </a:p>
          <a:p>
            <a:pPr algn="r" eaLnBrk="0" hangingPunct="0">
              <a:defRPr/>
            </a:pPr>
            <a:r>
              <a:rPr lang="en-GB" sz="1500" b="1" dirty="0">
                <a:solidFill>
                  <a:prstClr val="black"/>
                </a:solidFill>
                <a:latin typeface="Century Gothic" pitchFamily="34" charset="0"/>
              </a:rPr>
              <a:t>Bioinformatics Group (CIBERER</a:t>
            </a:r>
            <a:r>
              <a:rPr lang="en-GB" sz="1500" b="1" dirty="0" smtClean="0">
                <a:solidFill>
                  <a:prstClr val="black"/>
                </a:solidFill>
                <a:latin typeface="Century Gothic" pitchFamily="34" charset="0"/>
              </a:rPr>
              <a:t>)</a:t>
            </a:r>
            <a:endParaRPr lang="en-GB" sz="1500" b="1" dirty="0">
              <a:solidFill>
                <a:srgbClr val="000000"/>
              </a:solidFill>
              <a:latin typeface="Century Gothic" pitchFamily="34" charset="0"/>
            </a:endParaRPr>
          </a:p>
          <a:p>
            <a:pPr algn="r">
              <a:defRPr/>
            </a:pPr>
            <a:r>
              <a:rPr lang="en-GB" sz="1500" b="1" dirty="0">
                <a:solidFill>
                  <a:srgbClr val="000000"/>
                </a:solidFill>
                <a:latin typeface="Century Gothic" pitchFamily="34" charset="0"/>
              </a:rPr>
              <a:t>Spain</a:t>
            </a:r>
            <a:r>
              <a:rPr lang="en-GB" sz="1500" b="1" dirty="0" smtClean="0">
                <a:solidFill>
                  <a:prstClr val="black"/>
                </a:solidFill>
                <a:latin typeface="Century Gothic" pitchFamily="34" charset="0"/>
              </a:rPr>
              <a:t>.</a:t>
            </a:r>
            <a:endParaRPr lang="en-GB" sz="1500" b="1" dirty="0">
              <a:solidFill>
                <a:prstClr val="black"/>
              </a:solidFill>
              <a:latin typeface="Century Gothic" pitchFamily="34" charset="0"/>
            </a:endParaRPr>
          </a:p>
        </p:txBody>
      </p:sp>
      <p:pic>
        <p:nvPicPr>
          <p:cNvPr id="107531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9564" y="6286500"/>
            <a:ext cx="121443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32" name="3 Imagen" descr="LOGO MGP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673" y="5575300"/>
            <a:ext cx="2628091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37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284915"/>
            <a:ext cx="11430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7" cstate="print"/>
          <a:srcRect l="16674" t="19158" r="61105" b="63065"/>
          <a:stretch>
            <a:fillRect/>
          </a:stretch>
        </p:blipFill>
        <p:spPr bwMode="auto">
          <a:xfrm>
            <a:off x="6372200" y="6137920"/>
            <a:ext cx="144016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30" name="Picture 2"/>
          <p:cNvPicPr>
            <a:picLocks noChangeAspect="1" noChangeArrowheads="1"/>
          </p:cNvPicPr>
          <p:nvPr/>
        </p:nvPicPr>
        <p:blipFill>
          <a:blip r:embed="rId8" cstate="print"/>
          <a:srcRect t="46153"/>
          <a:stretch>
            <a:fillRect/>
          </a:stretch>
        </p:blipFill>
        <p:spPr bwMode="auto">
          <a:xfrm>
            <a:off x="1746251" y="6286500"/>
            <a:ext cx="19685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851932" y="6237321"/>
            <a:ext cx="1468961" cy="607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21 Imagen" descr="logoHPC4G_b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31820" y="5589240"/>
            <a:ext cx="1420207" cy="634380"/>
          </a:xfrm>
          <a:prstGeom prst="rect">
            <a:avLst/>
          </a:prstGeom>
        </p:spPr>
      </p:pic>
      <p:sp>
        <p:nvSpPr>
          <p:cNvPr id="24" name="23 CuadroTexto"/>
          <p:cNvSpPr txBox="1"/>
          <p:nvPr/>
        </p:nvSpPr>
        <p:spPr>
          <a:xfrm>
            <a:off x="5148064" y="3429010"/>
            <a:ext cx="3779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>
              <a:defRPr/>
            </a:pPr>
            <a:r>
              <a:rPr lang="en-GB" sz="1400" b="1" dirty="0" smtClean="0">
                <a:solidFill>
                  <a:prstClr val="black"/>
                </a:solidFill>
                <a:latin typeface="Century Gothic" pitchFamily="34" charset="0"/>
              </a:rPr>
              <a:t>http://bioinfo.</a:t>
            </a:r>
            <a:r>
              <a:rPr lang="es-ES_tradnl" sz="1400" b="1" dirty="0" err="1" smtClean="0">
                <a:solidFill>
                  <a:prstClr val="black"/>
                </a:solidFill>
                <a:latin typeface="Century Gothic" pitchFamily="34" charset="0"/>
              </a:rPr>
              <a:t>cipf</a:t>
            </a:r>
            <a:r>
              <a:rPr lang="en-GB" sz="1400" b="1" dirty="0" smtClean="0">
                <a:solidFill>
                  <a:prstClr val="black"/>
                </a:solidFill>
                <a:latin typeface="Century Gothic" pitchFamily="34" charset="0"/>
              </a:rPr>
              <a:t>.</a:t>
            </a:r>
            <a:r>
              <a:rPr lang="en-GB" sz="1400" b="1" dirty="0" err="1" smtClean="0">
                <a:solidFill>
                  <a:prstClr val="black"/>
                </a:solidFill>
                <a:latin typeface="Century Gothic" pitchFamily="34" charset="0"/>
              </a:rPr>
              <a:t>es</a:t>
            </a:r>
            <a:endParaRPr lang="en-GB" sz="1400" b="1" dirty="0" smtClean="0">
              <a:solidFill>
                <a:prstClr val="black"/>
              </a:solidFill>
              <a:latin typeface="Century Gothic" pitchFamily="34" charset="0"/>
            </a:endParaRPr>
          </a:p>
          <a:p>
            <a:pPr algn="l" eaLnBrk="0" hangingPunct="0">
              <a:defRPr/>
            </a:pPr>
            <a:r>
              <a:rPr lang="en-GB" sz="1400" b="1" dirty="0" smtClean="0">
                <a:solidFill>
                  <a:prstClr val="black"/>
                </a:solidFill>
                <a:latin typeface="Century Gothic" pitchFamily="34" charset="0"/>
              </a:rPr>
              <a:t>http://www.babelomics.org</a:t>
            </a:r>
          </a:p>
          <a:p>
            <a:pPr algn="l" eaLnBrk="0" hangingPunct="0">
              <a:defRPr/>
            </a:pPr>
            <a:r>
              <a:rPr lang="en-GB" sz="1400" b="1" dirty="0" smtClean="0">
                <a:solidFill>
                  <a:prstClr val="black"/>
                </a:solidFill>
                <a:latin typeface="Century Gothic" pitchFamily="34" charset="0"/>
              </a:rPr>
              <a:t>http://www.hpc4g.org</a:t>
            </a:r>
          </a:p>
          <a:p>
            <a:pPr algn="l" eaLnBrk="0" hangingPunct="0">
              <a:defRPr/>
            </a:pPr>
            <a:r>
              <a:rPr lang="en-GB" sz="1400" b="1" dirty="0">
                <a:solidFill>
                  <a:prstClr val="black"/>
                </a:solidFill>
                <a:latin typeface="Century Gothic" pitchFamily="34" charset="0"/>
              </a:rPr>
              <a:t> </a:t>
            </a:r>
            <a:r>
              <a:rPr lang="en-GB" sz="1400" b="1" dirty="0" smtClean="0">
                <a:solidFill>
                  <a:prstClr val="black"/>
                </a:solidFill>
                <a:latin typeface="Century Gothic" pitchFamily="34" charset="0"/>
              </a:rPr>
              <a:t>      @</a:t>
            </a:r>
            <a:r>
              <a:rPr lang="en-GB" sz="1400" b="1" dirty="0" err="1" smtClean="0">
                <a:solidFill>
                  <a:prstClr val="black"/>
                </a:solidFill>
                <a:latin typeface="Century Gothic" pitchFamily="34" charset="0"/>
              </a:rPr>
              <a:t>xdopazo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107525" name="Picture 5"/>
          <p:cNvPicPr>
            <a:picLocks noChangeAspect="1" noChangeArrowheads="1"/>
          </p:cNvPicPr>
          <p:nvPr/>
        </p:nvPicPr>
        <p:blipFill>
          <a:blip r:embed="rId11" cstate="print"/>
          <a:srcRect b="31035"/>
          <a:stretch>
            <a:fillRect/>
          </a:stretch>
        </p:blipFill>
        <p:spPr bwMode="auto">
          <a:xfrm>
            <a:off x="5940152" y="5589240"/>
            <a:ext cx="1440160" cy="710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38" name="Picture 1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20777" y="6286500"/>
            <a:ext cx="6651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46" descr="Bull_LightBground_quadri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320893" y="6302615"/>
            <a:ext cx="1051319" cy="4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18 CuadroTexto"/>
          <p:cNvSpPr txBox="1"/>
          <p:nvPr/>
        </p:nvSpPr>
        <p:spPr>
          <a:xfrm>
            <a:off x="611561" y="5003884"/>
            <a:ext cx="83529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s-ES" sz="2000" i="1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University</a:t>
            </a:r>
            <a:r>
              <a:rPr lang="es-ES" sz="2000" i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of Cambridge, </a:t>
            </a:r>
            <a:r>
              <a:rPr lang="es-ES" sz="2000" i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17-19 June 2015</a:t>
            </a:r>
            <a:endParaRPr lang="es-ES" sz="2000" i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208" y="5589240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980" y="4149080"/>
            <a:ext cx="2381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308" y="5589249"/>
            <a:ext cx="1811337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85" y="4702254"/>
            <a:ext cx="835527" cy="877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ectangle 3"/>
          <p:cNvSpPr>
            <a:spLocks noGrp="1" noChangeArrowheads="1"/>
          </p:cNvSpPr>
          <p:nvPr>
            <p:ph type="title"/>
          </p:nvPr>
        </p:nvSpPr>
        <p:spPr>
          <a:xfrm>
            <a:off x="197768" y="908720"/>
            <a:ext cx="8748464" cy="1143000"/>
          </a:xfrm>
        </p:spPr>
        <p:txBody>
          <a:bodyPr/>
          <a:lstStyle/>
          <a:p>
            <a:pPr>
              <a:defRPr/>
            </a:pPr>
            <a:r>
              <a:rPr lang="en-GB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NGS data analysis course</a:t>
            </a:r>
            <a:br>
              <a:rPr lang="en-GB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GB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s-ES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</a:endParaRPr>
          </a:p>
        </p:txBody>
      </p:sp>
      <p:pic>
        <p:nvPicPr>
          <p:cNvPr id="712706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5661248"/>
            <a:ext cx="1907693" cy="500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31566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26 Flecha circular"/>
          <p:cNvSpPr/>
          <p:nvPr/>
        </p:nvSpPr>
        <p:spPr bwMode="auto">
          <a:xfrm flipH="1">
            <a:off x="785813" y="571500"/>
            <a:ext cx="6929437" cy="5643563"/>
          </a:xfrm>
          <a:prstGeom prst="circularArrow">
            <a:avLst>
              <a:gd name="adj1" fmla="val 10724"/>
              <a:gd name="adj2" fmla="val 1347254"/>
              <a:gd name="adj3" fmla="val 12075674"/>
              <a:gd name="adj4" fmla="val 17548209"/>
              <a:gd name="adj5" fmla="val 12500"/>
            </a:avLst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90" tIns="45697" rIns="91390" bIns="45697"/>
          <a:lstStyle/>
          <a:p>
            <a:pPr>
              <a:spcBef>
                <a:spcPct val="50000"/>
              </a:spcBef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pic>
        <p:nvPicPr>
          <p:cNvPr id="1167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609600"/>
            <a:ext cx="23622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0" name="Text Box 4"/>
          <p:cNvSpPr txBox="1">
            <a:spLocks noChangeArrowheads="1"/>
          </p:cNvSpPr>
          <p:nvPr/>
        </p:nvSpPr>
        <p:spPr bwMode="auto">
          <a:xfrm>
            <a:off x="2590800" y="2562225"/>
            <a:ext cx="34290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3200">
                <a:solidFill>
                  <a:srgbClr val="000000"/>
                </a:solidFill>
                <a:latin typeface="Arial Rounded MT Bold" pitchFamily="34" charset="0"/>
              </a:rPr>
              <a:t>From genotype to phenotype.</a:t>
            </a:r>
            <a:r>
              <a:rPr lang="en-GB" altLang="en-US" sz="2800">
                <a:solidFill>
                  <a:srgbClr val="000000"/>
                </a:solidFill>
                <a:latin typeface="Arial Rounded MT Bold" pitchFamily="34" charset="0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GB" altLang="en-US" sz="1600">
                <a:solidFill>
                  <a:srgbClr val="000000"/>
                </a:solidFill>
                <a:latin typeface="Arial Rounded MT Bold" pitchFamily="34" charset="0"/>
              </a:rPr>
              <a:t>(in the functional post-genomics scenario)</a:t>
            </a:r>
            <a:endParaRPr lang="en-GB" altLang="en-US" sz="700">
              <a:solidFill>
                <a:srgbClr val="000000"/>
              </a:solidFill>
              <a:latin typeface="Arial Rounded MT Bold" pitchFamily="34" charset="0"/>
            </a:endParaRPr>
          </a:p>
        </p:txBody>
      </p:sp>
      <p:pic>
        <p:nvPicPr>
          <p:cNvPr id="103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908720"/>
            <a:ext cx="623888" cy="10445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6742" name="Picture 7" descr="C:\ximo\documentos\Cursos, seminarios y charlas\oncochip\map00020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5" y="2438400"/>
            <a:ext cx="1863725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3" name="Text Box 10"/>
          <p:cNvSpPr txBox="1">
            <a:spLocks noChangeArrowheads="1"/>
          </p:cNvSpPr>
          <p:nvPr/>
        </p:nvSpPr>
        <p:spPr bwMode="auto">
          <a:xfrm>
            <a:off x="0" y="3429000"/>
            <a:ext cx="20161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44"/>
                </a:solidFill>
              </a:rPr>
              <a:t>…when they are expressed in the proper moment and place...</a:t>
            </a:r>
          </a:p>
        </p:txBody>
      </p:sp>
      <p:sp>
        <p:nvSpPr>
          <p:cNvPr id="116744" name="Text Box 11"/>
          <p:cNvSpPr txBox="1">
            <a:spLocks noChangeArrowheads="1"/>
          </p:cNvSpPr>
          <p:nvPr/>
        </p:nvSpPr>
        <p:spPr bwMode="auto">
          <a:xfrm>
            <a:off x="6934200" y="4652963"/>
            <a:ext cx="220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44"/>
                </a:solidFill>
              </a:rPr>
              <a:t>…in cooperation with other proteins…</a:t>
            </a:r>
          </a:p>
        </p:txBody>
      </p:sp>
      <p:sp>
        <p:nvSpPr>
          <p:cNvPr id="116745" name="Text Box 12"/>
          <p:cNvSpPr txBox="1">
            <a:spLocks noChangeArrowheads="1"/>
          </p:cNvSpPr>
          <p:nvPr/>
        </p:nvSpPr>
        <p:spPr bwMode="auto">
          <a:xfrm>
            <a:off x="5795963" y="3716338"/>
            <a:ext cx="3657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44"/>
                </a:solidFill>
              </a:rPr>
              <a:t>…conforming complex interaction networks...</a:t>
            </a:r>
          </a:p>
        </p:txBody>
      </p:sp>
      <p:sp>
        <p:nvSpPr>
          <p:cNvPr id="116746" name="Text Box 13"/>
          <p:cNvSpPr txBox="1">
            <a:spLocks noChangeArrowheads="1"/>
          </p:cNvSpPr>
          <p:nvPr/>
        </p:nvSpPr>
        <p:spPr bwMode="auto">
          <a:xfrm>
            <a:off x="2571750" y="90488"/>
            <a:ext cx="18288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>
                <a:solidFill>
                  <a:srgbClr val="000044"/>
                </a:solidFill>
              </a:rPr>
              <a:t>Genes in the DNA...</a:t>
            </a:r>
          </a:p>
        </p:txBody>
      </p:sp>
      <p:sp>
        <p:nvSpPr>
          <p:cNvPr id="116747" name="Text Box 14"/>
          <p:cNvSpPr txBox="1">
            <a:spLocks noChangeArrowheads="1"/>
          </p:cNvSpPr>
          <p:nvPr/>
        </p:nvSpPr>
        <p:spPr bwMode="auto">
          <a:xfrm>
            <a:off x="7239000" y="669925"/>
            <a:ext cx="19812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44"/>
                </a:solidFill>
              </a:rPr>
              <a:t>…whose final effect configures the phenotype...</a:t>
            </a:r>
          </a:p>
        </p:txBody>
      </p:sp>
      <p:sp>
        <p:nvSpPr>
          <p:cNvPr id="116748" name="Text Box 15"/>
          <p:cNvSpPr txBox="1">
            <a:spLocks noChangeArrowheads="1"/>
          </p:cNvSpPr>
          <p:nvPr/>
        </p:nvSpPr>
        <p:spPr bwMode="auto">
          <a:xfrm>
            <a:off x="6659563" y="5732463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altLang="en-US" sz="1200">
                <a:solidFill>
                  <a:srgbClr val="3366FF"/>
                </a:solidFill>
                <a:latin typeface="Times New Roman" pitchFamily="18" charset="0"/>
              </a:rPr>
              <a:t>Each protein has an average of 8 interactions</a:t>
            </a:r>
            <a:endParaRPr lang="en-GB" altLang="en-US" sz="12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116749" name="Text Box 17"/>
          <p:cNvSpPr txBox="1">
            <a:spLocks noChangeArrowheads="1"/>
          </p:cNvSpPr>
          <p:nvPr/>
        </p:nvSpPr>
        <p:spPr bwMode="auto">
          <a:xfrm>
            <a:off x="0" y="260350"/>
            <a:ext cx="2690813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s-ES_tradnl" altLang="en-US" sz="1600">
                <a:solidFill>
                  <a:srgbClr val="3366FF"/>
                </a:solidFill>
                <a:latin typeface="Times New Roman" pitchFamily="18" charset="0"/>
              </a:rPr>
              <a:t>Next Generation Sequencing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s-ES_tradnl" altLang="en-US" sz="1600">
                <a:solidFill>
                  <a:srgbClr val="3366FF"/>
                </a:solidFill>
                <a:latin typeface="Times New Roman" pitchFamily="18" charset="0"/>
              </a:rPr>
              <a:t>10</a:t>
            </a:r>
            <a:r>
              <a:rPr lang="es-ES_tradnl" altLang="en-US" sz="1600" baseline="30000">
                <a:solidFill>
                  <a:srgbClr val="3366FF"/>
                </a:solidFill>
                <a:latin typeface="Times New Roman" pitchFamily="18" charset="0"/>
              </a:rPr>
              <a:t>9</a:t>
            </a:r>
            <a:r>
              <a:rPr lang="es-ES_tradnl" altLang="en-US" sz="1600">
                <a:solidFill>
                  <a:srgbClr val="3366FF"/>
                </a:solidFill>
                <a:latin typeface="Times New Roman" pitchFamily="18" charset="0"/>
              </a:rPr>
              <a:t>bp per round</a:t>
            </a:r>
          </a:p>
        </p:txBody>
      </p:sp>
      <p:pic>
        <p:nvPicPr>
          <p:cNvPr id="1042" name="Picture 18" descr="C:\jose_luis\liPKC\p62-250699\pkcimag1\zpkc_atpbssup2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47864" y="4797152"/>
            <a:ext cx="1905000" cy="13827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6751" name="Text Box 19"/>
          <p:cNvSpPr txBox="1">
            <a:spLocks noChangeArrowheads="1"/>
          </p:cNvSpPr>
          <p:nvPr/>
        </p:nvSpPr>
        <p:spPr bwMode="auto">
          <a:xfrm>
            <a:off x="1547813" y="5434013"/>
            <a:ext cx="2209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44"/>
                </a:solidFill>
              </a:rPr>
              <a:t>…code for proteins...</a:t>
            </a:r>
          </a:p>
        </p:txBody>
      </p:sp>
      <p:sp>
        <p:nvSpPr>
          <p:cNvPr id="116752" name="Text Box 20"/>
          <p:cNvSpPr txBox="1">
            <a:spLocks noChangeArrowheads="1"/>
          </p:cNvSpPr>
          <p:nvPr/>
        </p:nvSpPr>
        <p:spPr bwMode="auto">
          <a:xfrm>
            <a:off x="4500563" y="6149975"/>
            <a:ext cx="34528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44"/>
                </a:solidFill>
              </a:rPr>
              <a:t>…that account for function if...</a:t>
            </a:r>
          </a:p>
        </p:txBody>
      </p:sp>
      <p:sp>
        <p:nvSpPr>
          <p:cNvPr id="116753" name="Text Box 21"/>
          <p:cNvSpPr txBox="1">
            <a:spLocks noChangeArrowheads="1"/>
          </p:cNvSpPr>
          <p:nvPr/>
        </p:nvSpPr>
        <p:spPr bwMode="auto">
          <a:xfrm>
            <a:off x="3059113" y="6092825"/>
            <a:ext cx="23050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s-ES_tradnl" altLang="en-US" sz="1200">
                <a:solidFill>
                  <a:srgbClr val="3366FF"/>
                </a:solidFill>
                <a:latin typeface="Times New Roman" pitchFamily="18" charset="0"/>
              </a:rPr>
              <a:t>That undergo post-translational modifications, somatic recombination...</a:t>
            </a:r>
          </a:p>
          <a:p>
            <a:r>
              <a:rPr lang="es-ES_tradnl" altLang="en-US" sz="1200">
                <a:solidFill>
                  <a:srgbClr val="3366FF"/>
                </a:solidFill>
                <a:latin typeface="Times New Roman" pitchFamily="18" charset="0"/>
              </a:rPr>
              <a:t>100K-500K proteins</a:t>
            </a:r>
            <a:endParaRPr lang="en-GB" altLang="en-US" sz="1200">
              <a:solidFill>
                <a:srgbClr val="3366FF"/>
              </a:solidFill>
              <a:latin typeface="Times New Roman" pitchFamily="18" charset="0"/>
            </a:endParaRPr>
          </a:p>
        </p:txBody>
      </p:sp>
      <p:pic>
        <p:nvPicPr>
          <p:cNvPr id="1049" name="Picture 4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5220072" y="4293096"/>
            <a:ext cx="1978025" cy="1803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9556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08214" y="4293096"/>
            <a:ext cx="1224136" cy="1224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59632" y="1268760"/>
            <a:ext cx="2064765" cy="1129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6757" name="Text Box 10"/>
          <p:cNvSpPr txBox="1">
            <a:spLocks noChangeArrowheads="1"/>
          </p:cNvSpPr>
          <p:nvPr/>
        </p:nvSpPr>
        <p:spPr bwMode="auto">
          <a:xfrm>
            <a:off x="-180975" y="1700213"/>
            <a:ext cx="20161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44"/>
                </a:solidFill>
              </a:rPr>
              <a:t>…with its complex variability...</a:t>
            </a:r>
          </a:p>
        </p:txBody>
      </p:sp>
      <p:sp>
        <p:nvSpPr>
          <p:cNvPr id="116758" name="Text Box 15"/>
          <p:cNvSpPr txBox="1">
            <a:spLocks noChangeArrowheads="1"/>
          </p:cNvSpPr>
          <p:nvPr/>
        </p:nvSpPr>
        <p:spPr bwMode="auto">
          <a:xfrm>
            <a:off x="395288" y="2708275"/>
            <a:ext cx="1981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altLang="en-US" sz="1200">
                <a:solidFill>
                  <a:srgbClr val="3366FF"/>
                </a:solidFill>
                <a:latin typeface="Times New Roman" pitchFamily="18" charset="0"/>
              </a:rPr>
              <a:t>Half a million of variants between pais of individuals</a:t>
            </a:r>
            <a:endParaRPr lang="en-GB" altLang="en-US" sz="12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23" name="22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50000"/>
              </a:spcBef>
              <a:defRPr/>
            </a:pP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25" name="24 Elipse"/>
          <p:cNvSpPr/>
          <p:nvPr/>
        </p:nvSpPr>
        <p:spPr>
          <a:xfrm>
            <a:off x="755650" y="1268413"/>
            <a:ext cx="2520950" cy="1944687"/>
          </a:xfrm>
          <a:prstGeom prst="ellipse">
            <a:avLst/>
          </a:prstGeom>
          <a:solidFill>
            <a:srgbClr val="FFFFFF">
              <a:alpha val="30196"/>
            </a:srgbClr>
          </a:solidFill>
          <a:ln w="571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50000"/>
              </a:spcBef>
              <a:defRPr/>
            </a:pP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30" name="29 Elipse"/>
          <p:cNvSpPr/>
          <p:nvPr/>
        </p:nvSpPr>
        <p:spPr>
          <a:xfrm>
            <a:off x="539750" y="3933825"/>
            <a:ext cx="3168650" cy="1943100"/>
          </a:xfrm>
          <a:prstGeom prst="ellipse">
            <a:avLst/>
          </a:prstGeom>
          <a:solidFill>
            <a:srgbClr val="FFFFFF">
              <a:alpha val="30196"/>
            </a:srgbClr>
          </a:solidFill>
          <a:ln w="571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50000"/>
              </a:spcBef>
              <a:defRPr/>
            </a:pP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116762" name="30 CuadroTexto"/>
          <p:cNvSpPr txBox="1">
            <a:spLocks noChangeArrowheads="1"/>
          </p:cNvSpPr>
          <p:nvPr/>
        </p:nvSpPr>
        <p:spPr bwMode="auto">
          <a:xfrm>
            <a:off x="827088" y="1916113"/>
            <a:ext cx="23764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n-US" sz="2800">
                <a:solidFill>
                  <a:srgbClr val="000000"/>
                </a:solidFill>
              </a:rPr>
              <a:t>Genotyping</a:t>
            </a:r>
          </a:p>
        </p:txBody>
      </p:sp>
      <p:sp>
        <p:nvSpPr>
          <p:cNvPr id="116763" name="31 CuadroTexto"/>
          <p:cNvSpPr txBox="1">
            <a:spLocks noChangeArrowheads="1"/>
          </p:cNvSpPr>
          <p:nvPr/>
        </p:nvSpPr>
        <p:spPr bwMode="auto">
          <a:xfrm>
            <a:off x="539750" y="4652963"/>
            <a:ext cx="3024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n-US" sz="2800">
                <a:solidFill>
                  <a:srgbClr val="000000"/>
                </a:solidFill>
              </a:rPr>
              <a:t>Transcriptomics</a:t>
            </a:r>
          </a:p>
        </p:txBody>
      </p:sp>
      <p:sp>
        <p:nvSpPr>
          <p:cNvPr id="33" name="32 Elipse"/>
          <p:cNvSpPr/>
          <p:nvPr/>
        </p:nvSpPr>
        <p:spPr>
          <a:xfrm>
            <a:off x="3851275" y="4437063"/>
            <a:ext cx="3529013" cy="1800225"/>
          </a:xfrm>
          <a:prstGeom prst="ellipse">
            <a:avLst/>
          </a:prstGeom>
          <a:solidFill>
            <a:srgbClr val="FFFFFF">
              <a:alpha val="30196"/>
            </a:srgbClr>
          </a:solidFill>
          <a:ln w="571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50000"/>
              </a:spcBef>
              <a:defRPr/>
            </a:pP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116765" name="33 CuadroTexto"/>
          <p:cNvSpPr txBox="1">
            <a:spLocks noChangeArrowheads="1"/>
          </p:cNvSpPr>
          <p:nvPr/>
        </p:nvSpPr>
        <p:spPr bwMode="auto">
          <a:xfrm>
            <a:off x="4067175" y="5084763"/>
            <a:ext cx="30257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n-US" sz="2800">
                <a:solidFill>
                  <a:srgbClr val="000000"/>
                </a:solidFill>
              </a:rPr>
              <a:t>Proteomics</a:t>
            </a:r>
          </a:p>
        </p:txBody>
      </p:sp>
      <p:sp>
        <p:nvSpPr>
          <p:cNvPr id="35" name="34 Elipse"/>
          <p:cNvSpPr/>
          <p:nvPr/>
        </p:nvSpPr>
        <p:spPr>
          <a:xfrm>
            <a:off x="6156325" y="2276475"/>
            <a:ext cx="2592388" cy="1944688"/>
          </a:xfrm>
          <a:prstGeom prst="ellipse">
            <a:avLst/>
          </a:prstGeom>
          <a:solidFill>
            <a:srgbClr val="FFFFFF">
              <a:alpha val="30196"/>
            </a:srgbClr>
          </a:solidFill>
          <a:ln w="57150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50000"/>
              </a:spcBef>
              <a:defRPr/>
            </a:pP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116767" name="35 CuadroTexto"/>
          <p:cNvSpPr txBox="1">
            <a:spLocks noChangeArrowheads="1"/>
          </p:cNvSpPr>
          <p:nvPr/>
        </p:nvSpPr>
        <p:spPr bwMode="auto">
          <a:xfrm>
            <a:off x="6084888" y="2997200"/>
            <a:ext cx="273526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" altLang="en-US" sz="2800">
                <a:solidFill>
                  <a:srgbClr val="000000"/>
                </a:solidFill>
              </a:rPr>
              <a:t>Metabolomics</a:t>
            </a:r>
          </a:p>
        </p:txBody>
      </p:sp>
      <p:sp>
        <p:nvSpPr>
          <p:cNvPr id="39" name="38 Elipse"/>
          <p:cNvSpPr/>
          <p:nvPr/>
        </p:nvSpPr>
        <p:spPr>
          <a:xfrm>
            <a:off x="0" y="908050"/>
            <a:ext cx="4211638" cy="568960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50000"/>
              </a:spcBef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116769" name="37 Título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1143000"/>
          </a:xfrm>
          <a:solidFill>
            <a:srgbClr val="FFFFFF">
              <a:alpha val="67058"/>
            </a:srgbClr>
          </a:solidFill>
        </p:spPr>
        <p:txBody>
          <a:bodyPr/>
          <a:lstStyle/>
          <a:p>
            <a:r>
              <a:rPr lang="en-US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High-throughput data for functional genomics</a:t>
            </a:r>
          </a:p>
        </p:txBody>
      </p:sp>
      <p:sp>
        <p:nvSpPr>
          <p:cNvPr id="40" name="39 Llamada rectangular redondeada"/>
          <p:cNvSpPr/>
          <p:nvPr/>
        </p:nvSpPr>
        <p:spPr>
          <a:xfrm>
            <a:off x="3851275" y="1484313"/>
            <a:ext cx="1728788" cy="649287"/>
          </a:xfrm>
          <a:prstGeom prst="wedgeRoundRectCallout">
            <a:avLst>
              <a:gd name="adj1" fmla="val -46004"/>
              <a:gd name="adj2" fmla="val 837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50000"/>
              </a:spcBef>
              <a:defRPr/>
            </a:pPr>
            <a:r>
              <a:rPr lang="es-ES" dirty="0" err="1">
                <a:solidFill>
                  <a:prstClr val="white"/>
                </a:solidFill>
              </a:rPr>
              <a:t>Genome</a:t>
            </a:r>
            <a:r>
              <a:rPr lang="es-ES" dirty="0">
                <a:solidFill>
                  <a:prstClr val="white"/>
                </a:solidFill>
              </a:rPr>
              <a:t> </a:t>
            </a:r>
            <a:r>
              <a:rPr lang="es-ES" dirty="0" err="1">
                <a:solidFill>
                  <a:prstClr val="white"/>
                </a:solidFill>
              </a:rPr>
              <a:t>wide</a:t>
            </a:r>
            <a:endParaRPr lang="es-ES" dirty="0">
              <a:solidFill>
                <a:prstClr val="white"/>
              </a:solidFill>
            </a:endParaRPr>
          </a:p>
        </p:txBody>
      </p:sp>
      <p:sp>
        <p:nvSpPr>
          <p:cNvPr id="41" name="40 Elipse"/>
          <p:cNvSpPr/>
          <p:nvPr/>
        </p:nvSpPr>
        <p:spPr>
          <a:xfrm rot="2768629">
            <a:off x="4493419" y="1342231"/>
            <a:ext cx="3829050" cy="60086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50000"/>
              </a:spcBef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42" name="41 Llamada rectangular redondeada"/>
          <p:cNvSpPr/>
          <p:nvPr/>
        </p:nvSpPr>
        <p:spPr>
          <a:xfrm>
            <a:off x="7056438" y="6210300"/>
            <a:ext cx="2087562" cy="647700"/>
          </a:xfrm>
          <a:prstGeom prst="wedgeRoundRectCallout">
            <a:avLst>
              <a:gd name="adj1" fmla="val 3620"/>
              <a:gd name="adj2" fmla="val -1958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50000"/>
              </a:spcBef>
              <a:defRPr/>
            </a:pPr>
            <a:r>
              <a:rPr lang="es-ES" dirty="0" err="1">
                <a:solidFill>
                  <a:prstClr val="white"/>
                </a:solidFill>
              </a:rPr>
              <a:t>Almost-omics</a:t>
            </a:r>
            <a:endParaRPr lang="es-ES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3" y="3730005"/>
            <a:ext cx="30543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1540842"/>
            <a:ext cx="2290762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029" name="1 Título"/>
          <p:cNvSpPr>
            <a:spLocks noGrp="1"/>
          </p:cNvSpPr>
          <p:nvPr>
            <p:ph type="title"/>
          </p:nvPr>
        </p:nvSpPr>
        <p:spPr>
          <a:xfrm>
            <a:off x="0" y="72008"/>
            <a:ext cx="9144000" cy="1340768"/>
          </a:xfrm>
        </p:spPr>
        <p:txBody>
          <a:bodyPr/>
          <a:lstStyle/>
          <a:p>
            <a:r>
              <a:rPr lang="en-US" altLang="en-US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</a:rPr>
              <a:t>Transcriptomics</a:t>
            </a:r>
            <a:r>
              <a:rPr lang="en-US" altLang="en-US" sz="3600" dirty="0" smtClean="0">
                <a:solidFill>
                  <a:schemeClr val="bg2"/>
                </a:solidFill>
                <a:latin typeface="Arial Rounded MT Bold" pitchFamily="34" charset="0"/>
              </a:rPr>
              <a:t/>
            </a:r>
            <a:br>
              <a:rPr lang="en-US" altLang="en-US" sz="3600" dirty="0" smtClean="0">
                <a:solidFill>
                  <a:schemeClr val="bg2"/>
                </a:solidFill>
                <a:latin typeface="Arial Rounded MT Bold" pitchFamily="34" charset="0"/>
              </a:rPr>
            </a:br>
            <a:r>
              <a:rPr lang="en-US" altLang="en-US" sz="2800" dirty="0">
                <a:solidFill>
                  <a:schemeClr val="bg2"/>
                </a:solidFill>
                <a:latin typeface="Arial Rounded MT Bold" pitchFamily="34" charset="0"/>
              </a:rPr>
              <a:t>T</a:t>
            </a:r>
            <a:r>
              <a:rPr lang="en-US" altLang="en-US" sz="2800" dirty="0" smtClean="0">
                <a:solidFill>
                  <a:schemeClr val="bg2"/>
                </a:solidFill>
                <a:latin typeface="Arial Rounded MT Bold" pitchFamily="34" charset="0"/>
              </a:rPr>
              <a:t>he </a:t>
            </a:r>
            <a:r>
              <a:rPr lang="en-US" altLang="en-US" sz="2800" dirty="0" smtClean="0">
                <a:solidFill>
                  <a:schemeClr val="bg2"/>
                </a:solidFill>
                <a:latin typeface="Arial Rounded MT Bold" pitchFamily="34" charset="0"/>
              </a:rPr>
              <a:t>double challenge:</a:t>
            </a:r>
            <a:br>
              <a:rPr lang="en-US" altLang="en-US" sz="2800" dirty="0" smtClean="0">
                <a:solidFill>
                  <a:schemeClr val="bg2"/>
                </a:solidFill>
                <a:latin typeface="Arial Rounded MT Bold" pitchFamily="34" charset="0"/>
              </a:rPr>
            </a:br>
            <a:r>
              <a:rPr lang="en-US" altLang="en-US" sz="2800" dirty="0" smtClean="0">
                <a:solidFill>
                  <a:schemeClr val="bg2"/>
                </a:solidFill>
                <a:latin typeface="Arial Rounded MT Bold" pitchFamily="34" charset="0"/>
              </a:rPr>
              <a:t>Data processing and interpretation</a:t>
            </a:r>
            <a:endParaRPr lang="en-US" altLang="en-US" sz="3600" dirty="0" smtClean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0" name="2 CuadroTexto"/>
          <p:cNvSpPr txBox="1">
            <a:spLocks noChangeArrowheads="1"/>
          </p:cNvSpPr>
          <p:nvPr/>
        </p:nvSpPr>
        <p:spPr bwMode="auto">
          <a:xfrm>
            <a:off x="230188" y="5219080"/>
            <a:ext cx="129698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10" tIns="41455" rIns="82910" bIns="4145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sz="1600">
                <a:solidFill>
                  <a:schemeClr val="bg2"/>
                </a:solidFill>
              </a:rPr>
              <a:t>Raw image generation</a:t>
            </a:r>
          </a:p>
        </p:txBody>
      </p:sp>
      <p:sp>
        <p:nvSpPr>
          <p:cNvPr id="9" name="8 Flecha derecha"/>
          <p:cNvSpPr/>
          <p:nvPr/>
        </p:nvSpPr>
        <p:spPr bwMode="auto">
          <a:xfrm>
            <a:off x="1096963" y="1969467"/>
            <a:ext cx="582612" cy="838200"/>
          </a:xfrm>
          <a:prstGeom prst="rightArrow">
            <a:avLst/>
          </a:prstGeom>
          <a:solidFill>
            <a:schemeClr val="bg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10" tIns="41455" rIns="82910" bIns="41455">
            <a:spAutoFit/>
          </a:bodyPr>
          <a:lstStyle/>
          <a:p>
            <a:pPr defTabSz="829108">
              <a:defRPr/>
            </a:pPr>
            <a:endParaRPr lang="en-US" sz="2200"/>
          </a:p>
        </p:txBody>
      </p:sp>
      <p:sp>
        <p:nvSpPr>
          <p:cNvPr id="1036" name="11 CuadroTexto"/>
          <p:cNvSpPr txBox="1">
            <a:spLocks noChangeArrowheads="1"/>
          </p:cNvSpPr>
          <p:nvPr/>
        </p:nvSpPr>
        <p:spPr bwMode="auto">
          <a:xfrm>
            <a:off x="1619250" y="3179142"/>
            <a:ext cx="1555750" cy="2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10" tIns="41455" rIns="82910" bIns="4145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sz="1400" dirty="0" err="1" smtClean="0">
                <a:solidFill>
                  <a:schemeClr val="bg2"/>
                </a:solidFill>
              </a:rPr>
              <a:t>FastQ</a:t>
            </a:r>
            <a:r>
              <a:rPr lang="en-US" altLang="en-US" sz="1400" dirty="0" smtClean="0">
                <a:solidFill>
                  <a:schemeClr val="bg2"/>
                </a:solidFill>
              </a:rPr>
              <a:t> files</a:t>
            </a:r>
            <a:endParaRPr lang="en-US" altLang="en-US" sz="1400" dirty="0">
              <a:solidFill>
                <a:schemeClr val="bg2"/>
              </a:solidFill>
            </a:endParaRPr>
          </a:p>
        </p:txBody>
      </p:sp>
      <p:sp>
        <p:nvSpPr>
          <p:cNvPr id="1037" name="12 Flecha derecha"/>
          <p:cNvSpPr>
            <a:spLocks noChangeArrowheads="1"/>
          </p:cNvSpPr>
          <p:nvPr/>
        </p:nvSpPr>
        <p:spPr bwMode="auto">
          <a:xfrm>
            <a:off x="2668588" y="2012330"/>
            <a:ext cx="428625" cy="600075"/>
          </a:xfrm>
          <a:prstGeom prst="rightArrow">
            <a:avLst>
              <a:gd name="adj1" fmla="val 50000"/>
              <a:gd name="adj2" fmla="val 49907"/>
            </a:avLst>
          </a:prstGeom>
          <a:solidFill>
            <a:srgbClr val="0070C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10" tIns="41455" rIns="82910" bIns="41455"/>
          <a:lstStyle>
            <a:lvl1pPr defTabSz="827088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" altLang="en-US" sz="2200"/>
          </a:p>
        </p:txBody>
      </p:sp>
      <p:sp>
        <p:nvSpPr>
          <p:cNvPr id="1038" name="52 Esquina doblada"/>
          <p:cNvSpPr>
            <a:spLocks noChangeArrowheads="1"/>
          </p:cNvSpPr>
          <p:nvPr/>
        </p:nvSpPr>
        <p:spPr bwMode="auto">
          <a:xfrm>
            <a:off x="1944688" y="1888505"/>
            <a:ext cx="584200" cy="1296987"/>
          </a:xfrm>
          <a:prstGeom prst="foldedCorner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lIns="82910" tIns="41455" rIns="82910" bIns="41455"/>
          <a:lstStyle>
            <a:lvl1pPr defTabSz="827088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sz="800">
                <a:solidFill>
                  <a:schemeClr val="bg2"/>
                </a:solidFill>
              </a:rPr>
              <a:t>acggcgtaggtcattgcattcatactatcatcacaggcgggagttctatcagtcgtatctgatctataaaat</a:t>
            </a:r>
          </a:p>
        </p:txBody>
      </p:sp>
      <p:sp>
        <p:nvSpPr>
          <p:cNvPr id="1039" name="51 Esquina doblada"/>
          <p:cNvSpPr>
            <a:spLocks noChangeArrowheads="1"/>
          </p:cNvSpPr>
          <p:nvPr/>
        </p:nvSpPr>
        <p:spPr bwMode="auto">
          <a:xfrm>
            <a:off x="1806575" y="1750392"/>
            <a:ext cx="582613" cy="1296988"/>
          </a:xfrm>
          <a:prstGeom prst="foldedCorner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lIns="82910" tIns="41455" rIns="82910" bIns="41455"/>
          <a:lstStyle>
            <a:lvl1pPr defTabSz="827088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sz="800">
                <a:solidFill>
                  <a:schemeClr val="bg2"/>
                </a:solidFill>
              </a:rPr>
              <a:t>acggcgtaggtcattgcattcatactatcatcacaggcgggagttctatcagtcgtatctgatctataaaat</a:t>
            </a:r>
          </a:p>
        </p:txBody>
      </p:sp>
      <p:sp>
        <p:nvSpPr>
          <p:cNvPr id="1040" name="9 Esquina doblada"/>
          <p:cNvSpPr>
            <a:spLocks noChangeArrowheads="1"/>
          </p:cNvSpPr>
          <p:nvPr/>
        </p:nvSpPr>
        <p:spPr bwMode="auto">
          <a:xfrm>
            <a:off x="1668463" y="1612280"/>
            <a:ext cx="582612" cy="1295400"/>
          </a:xfrm>
          <a:prstGeom prst="foldedCorner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lIns="82910" tIns="41455" rIns="82910" bIns="41455"/>
          <a:lstStyle>
            <a:lvl1pPr defTabSz="827088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sz="800">
                <a:solidFill>
                  <a:schemeClr val="bg2"/>
                </a:solidFill>
              </a:rPr>
              <a:t>acggcgtaggtcattgcattcatactatcatcacaggcgggagttctatcagtcgtatctgatctataaaat</a:t>
            </a:r>
          </a:p>
        </p:txBody>
      </p:sp>
      <p:cxnSp>
        <p:nvCxnSpPr>
          <p:cNvPr id="1041" name="55 Conector recto"/>
          <p:cNvCxnSpPr>
            <a:cxnSpLocks noChangeShapeType="1"/>
          </p:cNvCxnSpPr>
          <p:nvPr/>
        </p:nvCxnSpPr>
        <p:spPr bwMode="auto">
          <a:xfrm>
            <a:off x="3678238" y="2444130"/>
            <a:ext cx="195262" cy="1587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2" name="56 Conector recto"/>
          <p:cNvCxnSpPr>
            <a:cxnSpLocks noChangeShapeType="1"/>
          </p:cNvCxnSpPr>
          <p:nvPr/>
        </p:nvCxnSpPr>
        <p:spPr bwMode="auto">
          <a:xfrm>
            <a:off x="4197350" y="2444130"/>
            <a:ext cx="258763" cy="1587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3" name="57 Conector recto"/>
          <p:cNvCxnSpPr>
            <a:cxnSpLocks noChangeShapeType="1"/>
          </p:cNvCxnSpPr>
          <p:nvPr/>
        </p:nvCxnSpPr>
        <p:spPr bwMode="auto">
          <a:xfrm>
            <a:off x="4714875" y="2444130"/>
            <a:ext cx="195263" cy="1587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9" name="58 Conector recto"/>
          <p:cNvCxnSpPr/>
          <p:nvPr/>
        </p:nvCxnSpPr>
        <p:spPr bwMode="auto">
          <a:xfrm>
            <a:off x="3419475" y="2572717"/>
            <a:ext cx="2073275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45" name="59 Conector recto"/>
          <p:cNvCxnSpPr>
            <a:cxnSpLocks noChangeShapeType="1"/>
          </p:cNvCxnSpPr>
          <p:nvPr/>
        </p:nvCxnSpPr>
        <p:spPr bwMode="auto">
          <a:xfrm>
            <a:off x="3743325" y="2379042"/>
            <a:ext cx="195263" cy="1588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6" name="60 Conector recto"/>
          <p:cNvCxnSpPr>
            <a:cxnSpLocks noChangeShapeType="1"/>
          </p:cNvCxnSpPr>
          <p:nvPr/>
        </p:nvCxnSpPr>
        <p:spPr bwMode="auto">
          <a:xfrm>
            <a:off x="4262438" y="2313955"/>
            <a:ext cx="193675" cy="1587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7" name="61 Conector recto"/>
          <p:cNvCxnSpPr>
            <a:cxnSpLocks noChangeShapeType="1"/>
          </p:cNvCxnSpPr>
          <p:nvPr/>
        </p:nvCxnSpPr>
        <p:spPr bwMode="auto">
          <a:xfrm>
            <a:off x="5299075" y="2444130"/>
            <a:ext cx="65088" cy="1587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8" name="62 Conector recto"/>
          <p:cNvCxnSpPr>
            <a:cxnSpLocks noChangeShapeType="1"/>
          </p:cNvCxnSpPr>
          <p:nvPr/>
        </p:nvCxnSpPr>
        <p:spPr bwMode="auto">
          <a:xfrm>
            <a:off x="4262438" y="2379042"/>
            <a:ext cx="258762" cy="1588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49" name="63 Conector recto"/>
          <p:cNvCxnSpPr>
            <a:cxnSpLocks noChangeShapeType="1"/>
          </p:cNvCxnSpPr>
          <p:nvPr/>
        </p:nvCxnSpPr>
        <p:spPr bwMode="auto">
          <a:xfrm>
            <a:off x="4779963" y="2379042"/>
            <a:ext cx="130175" cy="1588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50" name="64 Rectángulo"/>
          <p:cNvSpPr>
            <a:spLocks noChangeArrowheads="1"/>
          </p:cNvSpPr>
          <p:nvPr/>
        </p:nvSpPr>
        <p:spPr bwMode="auto">
          <a:xfrm>
            <a:off x="3613150" y="2509217"/>
            <a:ext cx="325438" cy="128588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10" tIns="41455" rIns="82910" bIns="41455"/>
          <a:lstStyle>
            <a:lvl1pPr defTabSz="827088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" altLang="en-US" sz="2200"/>
          </a:p>
        </p:txBody>
      </p:sp>
      <p:sp>
        <p:nvSpPr>
          <p:cNvPr id="1051" name="65 Rectángulo"/>
          <p:cNvSpPr>
            <a:spLocks noChangeArrowheads="1"/>
          </p:cNvSpPr>
          <p:nvPr/>
        </p:nvSpPr>
        <p:spPr bwMode="auto">
          <a:xfrm>
            <a:off x="4197350" y="2509217"/>
            <a:ext cx="323850" cy="128588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10" tIns="41455" rIns="82910" bIns="41455"/>
          <a:lstStyle>
            <a:lvl1pPr defTabSz="827088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" altLang="en-US" sz="2200"/>
          </a:p>
        </p:txBody>
      </p:sp>
      <p:sp>
        <p:nvSpPr>
          <p:cNvPr id="1052" name="66 Rectángulo"/>
          <p:cNvSpPr>
            <a:spLocks noChangeArrowheads="1"/>
          </p:cNvSpPr>
          <p:nvPr/>
        </p:nvSpPr>
        <p:spPr bwMode="auto">
          <a:xfrm>
            <a:off x="4714875" y="2509217"/>
            <a:ext cx="195263" cy="128588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10" tIns="41455" rIns="82910" bIns="41455"/>
          <a:lstStyle>
            <a:lvl1pPr defTabSz="827088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" altLang="en-US" sz="2200"/>
          </a:p>
        </p:txBody>
      </p:sp>
      <p:sp>
        <p:nvSpPr>
          <p:cNvPr id="1053" name="67 Rectángulo"/>
          <p:cNvSpPr>
            <a:spLocks noChangeArrowheads="1"/>
          </p:cNvSpPr>
          <p:nvPr/>
        </p:nvSpPr>
        <p:spPr bwMode="auto">
          <a:xfrm>
            <a:off x="5233988" y="2509217"/>
            <a:ext cx="193675" cy="128588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10" tIns="41455" rIns="82910" bIns="41455"/>
          <a:lstStyle>
            <a:lvl1pPr defTabSz="827088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" altLang="en-US" sz="2200"/>
          </a:p>
        </p:txBody>
      </p:sp>
      <p:cxnSp>
        <p:nvCxnSpPr>
          <p:cNvPr id="1054" name="69 Conector recto"/>
          <p:cNvCxnSpPr>
            <a:cxnSpLocks noChangeShapeType="1"/>
          </p:cNvCxnSpPr>
          <p:nvPr/>
        </p:nvCxnSpPr>
        <p:spPr bwMode="auto">
          <a:xfrm>
            <a:off x="3938588" y="2637805"/>
            <a:ext cx="128587" cy="65087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5" name="72 Conector recto"/>
          <p:cNvCxnSpPr>
            <a:cxnSpLocks noChangeShapeType="1"/>
          </p:cNvCxnSpPr>
          <p:nvPr/>
        </p:nvCxnSpPr>
        <p:spPr bwMode="auto">
          <a:xfrm>
            <a:off x="4521200" y="2637805"/>
            <a:ext cx="130175" cy="65087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6" name="73 Conector recto"/>
          <p:cNvCxnSpPr>
            <a:cxnSpLocks noChangeShapeType="1"/>
          </p:cNvCxnSpPr>
          <p:nvPr/>
        </p:nvCxnSpPr>
        <p:spPr bwMode="auto">
          <a:xfrm>
            <a:off x="4910138" y="2637805"/>
            <a:ext cx="193675" cy="65087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7" name="74 Conector recto"/>
          <p:cNvCxnSpPr>
            <a:cxnSpLocks noChangeShapeType="1"/>
          </p:cNvCxnSpPr>
          <p:nvPr/>
        </p:nvCxnSpPr>
        <p:spPr bwMode="auto">
          <a:xfrm flipV="1">
            <a:off x="4067175" y="2637805"/>
            <a:ext cx="130175" cy="65087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8" name="77 Conector recto"/>
          <p:cNvCxnSpPr>
            <a:cxnSpLocks noChangeShapeType="1"/>
          </p:cNvCxnSpPr>
          <p:nvPr/>
        </p:nvCxnSpPr>
        <p:spPr bwMode="auto">
          <a:xfrm rot="5400000" flipH="1" flipV="1">
            <a:off x="4650581" y="2638599"/>
            <a:ext cx="65087" cy="63500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59" name="78 Conector recto"/>
          <p:cNvCxnSpPr>
            <a:cxnSpLocks noChangeShapeType="1"/>
          </p:cNvCxnSpPr>
          <p:nvPr/>
        </p:nvCxnSpPr>
        <p:spPr bwMode="auto">
          <a:xfrm flipV="1">
            <a:off x="5103813" y="2637805"/>
            <a:ext cx="130175" cy="65087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0" name="97 Conector recto"/>
          <p:cNvCxnSpPr>
            <a:cxnSpLocks noChangeShapeType="1"/>
          </p:cNvCxnSpPr>
          <p:nvPr/>
        </p:nvCxnSpPr>
        <p:spPr bwMode="auto">
          <a:xfrm>
            <a:off x="4714875" y="2313955"/>
            <a:ext cx="195263" cy="1587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61" name="98 Conector recto"/>
          <p:cNvCxnSpPr>
            <a:cxnSpLocks noChangeShapeType="1"/>
          </p:cNvCxnSpPr>
          <p:nvPr/>
        </p:nvCxnSpPr>
        <p:spPr bwMode="auto">
          <a:xfrm>
            <a:off x="3678238" y="2313955"/>
            <a:ext cx="195262" cy="1587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62" name="99 CuadroTexto"/>
          <p:cNvSpPr txBox="1">
            <a:spLocks noChangeArrowheads="1"/>
          </p:cNvSpPr>
          <p:nvPr/>
        </p:nvSpPr>
        <p:spPr bwMode="auto">
          <a:xfrm>
            <a:off x="3779838" y="5411167"/>
            <a:ext cx="1528762" cy="28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910" tIns="41455" rIns="82910" bIns="4145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sz="1300">
                <a:solidFill>
                  <a:schemeClr val="bg2"/>
                </a:solidFill>
              </a:rPr>
              <a:t>Transcriptomics</a:t>
            </a:r>
          </a:p>
        </p:txBody>
      </p:sp>
      <p:sp>
        <p:nvSpPr>
          <p:cNvPr id="1063" name="100 Cerrar llave"/>
          <p:cNvSpPr>
            <a:spLocks/>
          </p:cNvSpPr>
          <p:nvPr/>
        </p:nvSpPr>
        <p:spPr bwMode="auto">
          <a:xfrm>
            <a:off x="5715000" y="1612280"/>
            <a:ext cx="647700" cy="3887787"/>
          </a:xfrm>
          <a:prstGeom prst="rightBrace">
            <a:avLst>
              <a:gd name="adj1" fmla="val 8337"/>
              <a:gd name="adj2" fmla="val 50000"/>
            </a:avLst>
          </a:prstGeom>
          <a:noFill/>
          <a:ln w="38100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910" tIns="41455" rIns="82910" bIns="41455"/>
          <a:lstStyle>
            <a:lvl1pPr defTabSz="827088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" altLang="en-US" sz="2200"/>
          </a:p>
        </p:txBody>
      </p:sp>
      <p:sp>
        <p:nvSpPr>
          <p:cNvPr id="1064" name="101 Elipse"/>
          <p:cNvSpPr>
            <a:spLocks noChangeArrowheads="1"/>
          </p:cNvSpPr>
          <p:nvPr/>
        </p:nvSpPr>
        <p:spPr bwMode="auto">
          <a:xfrm>
            <a:off x="8120063" y="1882155"/>
            <a:ext cx="738187" cy="3449637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10" tIns="41455" rIns="82910" bIns="41455">
            <a:spAutoFit/>
          </a:bodyPr>
          <a:lstStyle>
            <a:lvl1pPr defTabSz="827088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sz="2200"/>
              <a:t>S</a:t>
            </a:r>
          </a:p>
          <a:p>
            <a:r>
              <a:rPr lang="en-US" altLang="en-US" sz="2200"/>
              <a:t>C</a:t>
            </a:r>
          </a:p>
          <a:p>
            <a:r>
              <a:rPr lang="en-US" altLang="en-US" sz="2200"/>
              <a:t>I</a:t>
            </a:r>
          </a:p>
          <a:p>
            <a:r>
              <a:rPr lang="en-US" altLang="en-US" sz="2200"/>
              <a:t>E</a:t>
            </a:r>
          </a:p>
          <a:p>
            <a:r>
              <a:rPr lang="en-US" altLang="en-US" sz="2200"/>
              <a:t>N</a:t>
            </a:r>
          </a:p>
          <a:p>
            <a:r>
              <a:rPr lang="en-US" altLang="en-US" sz="2200"/>
              <a:t>C</a:t>
            </a:r>
          </a:p>
          <a:p>
            <a:r>
              <a:rPr lang="en-US" altLang="en-US" sz="2200"/>
              <a:t>E</a:t>
            </a:r>
          </a:p>
        </p:txBody>
      </p:sp>
      <p:grpSp>
        <p:nvGrpSpPr>
          <p:cNvPr id="2" name="107 Grupo"/>
          <p:cNvGrpSpPr>
            <a:grpSpLocks/>
          </p:cNvGrpSpPr>
          <p:nvPr/>
        </p:nvGrpSpPr>
        <p:grpSpPr bwMode="auto">
          <a:xfrm>
            <a:off x="295275" y="5900119"/>
            <a:ext cx="9063038" cy="980361"/>
            <a:chOff x="325403" y="6065853"/>
            <a:chExt cx="9991523" cy="1080169"/>
          </a:xfrm>
        </p:grpSpPr>
        <p:sp>
          <p:nvSpPr>
            <p:cNvPr id="1087" name="102 CuadroTexto"/>
            <p:cNvSpPr txBox="1">
              <a:spLocks noChangeArrowheads="1"/>
            </p:cNvSpPr>
            <p:nvPr/>
          </p:nvSpPr>
          <p:spPr bwMode="auto">
            <a:xfrm>
              <a:off x="754032" y="6637356"/>
              <a:ext cx="4522530" cy="508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bg2"/>
                  </a:solidFill>
                </a:rPr>
                <a:t>Technology driven</a:t>
              </a:r>
            </a:p>
          </p:txBody>
        </p:sp>
        <p:sp>
          <p:nvSpPr>
            <p:cNvPr id="1088" name="103 CuadroTexto"/>
            <p:cNvSpPr txBox="1">
              <a:spLocks noChangeArrowheads="1"/>
            </p:cNvSpPr>
            <p:nvPr/>
          </p:nvSpPr>
          <p:spPr bwMode="auto">
            <a:xfrm>
              <a:off x="5906642" y="6565918"/>
              <a:ext cx="4410284" cy="508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r>
                <a:rPr lang="en-US" altLang="en-US" dirty="0">
                  <a:solidFill>
                    <a:schemeClr val="bg2"/>
                  </a:solidFill>
                </a:rPr>
                <a:t>Hypothesis driven</a:t>
              </a:r>
            </a:p>
          </p:txBody>
        </p:sp>
        <p:sp>
          <p:nvSpPr>
            <p:cNvPr id="1089" name="105 Cerrar llave"/>
            <p:cNvSpPr>
              <a:spLocks/>
            </p:cNvSpPr>
            <p:nvPr/>
          </p:nvSpPr>
          <p:spPr bwMode="auto">
            <a:xfrm rot="5400000">
              <a:off x="3062861" y="3328395"/>
              <a:ext cx="500066" cy="5974981"/>
            </a:xfrm>
            <a:prstGeom prst="rightBrace">
              <a:avLst>
                <a:gd name="adj1" fmla="val 61733"/>
                <a:gd name="adj2" fmla="val 66514"/>
              </a:avLst>
            </a:prstGeom>
            <a:noFill/>
            <a:ln w="38100" algn="ctr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827088">
                <a:defRPr sz="2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defTabSz="827088"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defTabSz="827088"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defTabSz="827088">
                <a:defRPr sz="2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defTabSz="827088">
                <a:defRPr sz="2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defTabSz="827088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es-ES" altLang="en-US" sz="2200"/>
            </a:p>
          </p:txBody>
        </p:sp>
        <p:sp>
          <p:nvSpPr>
            <p:cNvPr id="34888" name="106 Cerrar llave"/>
            <p:cNvSpPr>
              <a:spLocks/>
            </p:cNvSpPr>
            <p:nvPr/>
          </p:nvSpPr>
          <p:spPr bwMode="auto">
            <a:xfrm rot="5400000">
              <a:off x="7073195" y="3947128"/>
              <a:ext cx="500248" cy="4881128"/>
            </a:xfrm>
            <a:prstGeom prst="rightBrace">
              <a:avLst>
                <a:gd name="adj1" fmla="val 64124"/>
                <a:gd name="adj2" fmla="val 37016"/>
              </a:avLst>
            </a:prstGeom>
            <a:noFill/>
            <a:ln w="38100" algn="ctr">
              <a:solidFill>
                <a:schemeClr val="bg1">
                  <a:lumMod val="40000"/>
                  <a:lumOff val="60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defTabSz="829108">
                <a:defRPr/>
              </a:pPr>
              <a:endParaRPr lang="en-US" sz="2200"/>
            </a:p>
          </p:txBody>
        </p:sp>
      </p:grpSp>
      <p:pic>
        <p:nvPicPr>
          <p:cNvPr id="1066" name="Picture 2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4041155"/>
            <a:ext cx="1079500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062919"/>
              </p:ext>
            </p:extLst>
          </p:nvPr>
        </p:nvGraphicFramePr>
        <p:xfrm>
          <a:off x="214313" y="3755405"/>
          <a:ext cx="1004887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3" name="Foto de Photo Editor" r:id="rId6" imgW="1666667" imgH="1666667" progId="">
                  <p:embed/>
                </p:oleObj>
              </mc:Choice>
              <mc:Fallback>
                <p:oleObj name="Foto de Photo Editor" r:id="rId6" imgW="1666667" imgH="1666667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3" y="3755405"/>
                        <a:ext cx="1004887" cy="10048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74 Flecha derecha"/>
          <p:cNvSpPr/>
          <p:nvPr/>
        </p:nvSpPr>
        <p:spPr bwMode="auto">
          <a:xfrm>
            <a:off x="2124075" y="4114180"/>
            <a:ext cx="582613" cy="838200"/>
          </a:xfrm>
          <a:prstGeom prst="rightArrow">
            <a:avLst/>
          </a:prstGeom>
          <a:solidFill>
            <a:schemeClr val="bg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910" tIns="41455" rIns="82910" bIns="41455">
            <a:spAutoFit/>
          </a:bodyPr>
          <a:lstStyle/>
          <a:p>
            <a:pPr defTabSz="829108">
              <a:defRPr/>
            </a:pPr>
            <a:endParaRPr lang="en-US" sz="2200"/>
          </a:p>
        </p:txBody>
      </p:sp>
      <p:sp>
        <p:nvSpPr>
          <p:cNvPr id="1068" name="100 Cerrar llave"/>
          <p:cNvSpPr>
            <a:spLocks/>
          </p:cNvSpPr>
          <p:nvPr/>
        </p:nvSpPr>
        <p:spPr bwMode="auto">
          <a:xfrm>
            <a:off x="2843213" y="1594817"/>
            <a:ext cx="647700" cy="3671888"/>
          </a:xfrm>
          <a:prstGeom prst="rightBrace">
            <a:avLst>
              <a:gd name="adj1" fmla="val 8346"/>
              <a:gd name="adj2" fmla="val 50000"/>
            </a:avLst>
          </a:prstGeom>
          <a:noFill/>
          <a:ln w="38100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910" tIns="41455" rIns="82910" bIns="41455"/>
          <a:lstStyle>
            <a:lvl1pPr defTabSz="827088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" altLang="en-US" sz="2200"/>
          </a:p>
        </p:txBody>
      </p:sp>
      <p:cxnSp>
        <p:nvCxnSpPr>
          <p:cNvPr id="74" name="73 Conector recto"/>
          <p:cNvCxnSpPr/>
          <p:nvPr/>
        </p:nvCxnSpPr>
        <p:spPr bwMode="auto">
          <a:xfrm>
            <a:off x="3419475" y="4344367"/>
            <a:ext cx="2073275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0" name="64 Rectángulo"/>
          <p:cNvSpPr>
            <a:spLocks noChangeArrowheads="1"/>
          </p:cNvSpPr>
          <p:nvPr/>
        </p:nvSpPr>
        <p:spPr bwMode="auto">
          <a:xfrm>
            <a:off x="3613150" y="4280867"/>
            <a:ext cx="325438" cy="128588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10" tIns="41455" rIns="82910" bIns="41455"/>
          <a:lstStyle>
            <a:lvl1pPr defTabSz="827088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" altLang="en-US" sz="2200"/>
          </a:p>
        </p:txBody>
      </p:sp>
      <p:sp>
        <p:nvSpPr>
          <p:cNvPr id="1071" name="65 Rectángulo"/>
          <p:cNvSpPr>
            <a:spLocks noChangeArrowheads="1"/>
          </p:cNvSpPr>
          <p:nvPr/>
        </p:nvSpPr>
        <p:spPr bwMode="auto">
          <a:xfrm>
            <a:off x="4197350" y="4280867"/>
            <a:ext cx="323850" cy="128588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10" tIns="41455" rIns="82910" bIns="41455"/>
          <a:lstStyle>
            <a:lvl1pPr defTabSz="827088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" altLang="en-US" sz="2200"/>
          </a:p>
        </p:txBody>
      </p:sp>
      <p:sp>
        <p:nvSpPr>
          <p:cNvPr id="1072" name="66 Rectángulo"/>
          <p:cNvSpPr>
            <a:spLocks noChangeArrowheads="1"/>
          </p:cNvSpPr>
          <p:nvPr/>
        </p:nvSpPr>
        <p:spPr bwMode="auto">
          <a:xfrm>
            <a:off x="4714875" y="4280867"/>
            <a:ext cx="195263" cy="128588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10" tIns="41455" rIns="82910" bIns="41455"/>
          <a:lstStyle>
            <a:lvl1pPr defTabSz="827088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" altLang="en-US" sz="2200"/>
          </a:p>
        </p:txBody>
      </p:sp>
      <p:sp>
        <p:nvSpPr>
          <p:cNvPr id="1073" name="67 Rectángulo"/>
          <p:cNvSpPr>
            <a:spLocks noChangeArrowheads="1"/>
          </p:cNvSpPr>
          <p:nvPr/>
        </p:nvSpPr>
        <p:spPr bwMode="auto">
          <a:xfrm>
            <a:off x="5233988" y="4280867"/>
            <a:ext cx="193675" cy="128588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10" tIns="41455" rIns="82910" bIns="41455"/>
          <a:lstStyle>
            <a:lvl1pPr defTabSz="827088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827088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defTabSz="8270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" altLang="en-US" sz="2200"/>
          </a:p>
        </p:txBody>
      </p:sp>
      <p:cxnSp>
        <p:nvCxnSpPr>
          <p:cNvPr id="1074" name="69 Conector recto"/>
          <p:cNvCxnSpPr>
            <a:cxnSpLocks noChangeShapeType="1"/>
          </p:cNvCxnSpPr>
          <p:nvPr/>
        </p:nvCxnSpPr>
        <p:spPr bwMode="auto">
          <a:xfrm>
            <a:off x="3938588" y="4409455"/>
            <a:ext cx="128587" cy="65087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5" name="72 Conector recto"/>
          <p:cNvCxnSpPr>
            <a:cxnSpLocks noChangeShapeType="1"/>
          </p:cNvCxnSpPr>
          <p:nvPr/>
        </p:nvCxnSpPr>
        <p:spPr bwMode="auto">
          <a:xfrm>
            <a:off x="4521200" y="4409455"/>
            <a:ext cx="130175" cy="65087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6" name="73 Conector recto"/>
          <p:cNvCxnSpPr>
            <a:cxnSpLocks noChangeShapeType="1"/>
          </p:cNvCxnSpPr>
          <p:nvPr/>
        </p:nvCxnSpPr>
        <p:spPr bwMode="auto">
          <a:xfrm>
            <a:off x="4910138" y="4409455"/>
            <a:ext cx="193675" cy="65087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7" name="74 Conector recto"/>
          <p:cNvCxnSpPr>
            <a:cxnSpLocks noChangeShapeType="1"/>
          </p:cNvCxnSpPr>
          <p:nvPr/>
        </p:nvCxnSpPr>
        <p:spPr bwMode="auto">
          <a:xfrm flipV="1">
            <a:off x="4067175" y="4409455"/>
            <a:ext cx="130175" cy="65087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8" name="77 Conector recto"/>
          <p:cNvCxnSpPr>
            <a:cxnSpLocks noChangeShapeType="1"/>
          </p:cNvCxnSpPr>
          <p:nvPr/>
        </p:nvCxnSpPr>
        <p:spPr bwMode="auto">
          <a:xfrm rot="5400000" flipH="1" flipV="1">
            <a:off x="4650581" y="4410249"/>
            <a:ext cx="65087" cy="63500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79" name="78 Conector recto"/>
          <p:cNvCxnSpPr>
            <a:cxnSpLocks noChangeShapeType="1"/>
          </p:cNvCxnSpPr>
          <p:nvPr/>
        </p:nvCxnSpPr>
        <p:spPr bwMode="auto">
          <a:xfrm flipV="1">
            <a:off x="5103813" y="4409455"/>
            <a:ext cx="130175" cy="65087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80" name="85 CuadroTexto"/>
          <p:cNvSpPr txBox="1">
            <a:spLocks noChangeArrowheads="1"/>
          </p:cNvSpPr>
          <p:nvPr/>
        </p:nvSpPr>
        <p:spPr bwMode="auto">
          <a:xfrm>
            <a:off x="3419475" y="2818780"/>
            <a:ext cx="22320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sz="1600">
                <a:solidFill>
                  <a:schemeClr val="bg2"/>
                </a:solidFill>
              </a:rPr>
              <a:t>Read mapping and quantification</a:t>
            </a:r>
          </a:p>
        </p:txBody>
      </p:sp>
      <p:sp>
        <p:nvSpPr>
          <p:cNvPr id="1081" name="86 Elipse"/>
          <p:cNvSpPr>
            <a:spLocks noChangeArrowheads="1"/>
          </p:cNvSpPr>
          <p:nvPr/>
        </p:nvSpPr>
        <p:spPr bwMode="auto">
          <a:xfrm>
            <a:off x="3635375" y="3971305"/>
            <a:ext cx="238125" cy="2159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" altLang="en-US"/>
          </a:p>
        </p:txBody>
      </p:sp>
      <p:sp>
        <p:nvSpPr>
          <p:cNvPr id="1082" name="89 Abrir llave"/>
          <p:cNvSpPr>
            <a:spLocks/>
          </p:cNvSpPr>
          <p:nvPr/>
        </p:nvSpPr>
        <p:spPr bwMode="auto">
          <a:xfrm rot="16200000">
            <a:off x="4392613" y="3718892"/>
            <a:ext cx="287338" cy="1944687"/>
          </a:xfrm>
          <a:prstGeom prst="leftBrace">
            <a:avLst>
              <a:gd name="adj1" fmla="val 8366"/>
              <a:gd name="adj2" fmla="val 50000"/>
            </a:avLst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" altLang="en-US"/>
          </a:p>
        </p:txBody>
      </p:sp>
      <p:sp>
        <p:nvSpPr>
          <p:cNvPr id="1083" name="90 CuadroTexto"/>
          <p:cNvSpPr txBox="1">
            <a:spLocks noChangeArrowheads="1"/>
          </p:cNvSpPr>
          <p:nvPr/>
        </p:nvSpPr>
        <p:spPr bwMode="auto">
          <a:xfrm>
            <a:off x="3563938" y="4834905"/>
            <a:ext cx="2016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sz="1400">
                <a:solidFill>
                  <a:schemeClr val="bg2"/>
                </a:solidFill>
              </a:rPr>
              <a:t>Intensity summary</a:t>
            </a:r>
          </a:p>
        </p:txBody>
      </p:sp>
      <p:sp>
        <p:nvSpPr>
          <p:cNvPr id="1084" name="86 Elipse"/>
          <p:cNvSpPr>
            <a:spLocks noChangeArrowheads="1"/>
          </p:cNvSpPr>
          <p:nvPr/>
        </p:nvSpPr>
        <p:spPr bwMode="auto">
          <a:xfrm>
            <a:off x="4262438" y="3971305"/>
            <a:ext cx="238125" cy="2159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" altLang="en-US"/>
          </a:p>
        </p:txBody>
      </p:sp>
      <p:sp>
        <p:nvSpPr>
          <p:cNvPr id="1085" name="86 Elipse"/>
          <p:cNvSpPr>
            <a:spLocks noChangeArrowheads="1"/>
          </p:cNvSpPr>
          <p:nvPr/>
        </p:nvSpPr>
        <p:spPr bwMode="auto">
          <a:xfrm>
            <a:off x="5199063" y="3971305"/>
            <a:ext cx="236537" cy="215900"/>
          </a:xfrm>
          <a:prstGeom prst="ellipse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" altLang="en-US"/>
          </a:p>
        </p:txBody>
      </p:sp>
      <p:sp>
        <p:nvSpPr>
          <p:cNvPr id="1086" name="86 Elipse"/>
          <p:cNvSpPr>
            <a:spLocks noChangeArrowheads="1"/>
          </p:cNvSpPr>
          <p:nvPr/>
        </p:nvSpPr>
        <p:spPr bwMode="auto">
          <a:xfrm>
            <a:off x="4694238" y="3971305"/>
            <a:ext cx="238125" cy="2159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" altLang="en-US"/>
          </a:p>
        </p:txBody>
      </p:sp>
      <p:pic>
        <p:nvPicPr>
          <p:cNvPr id="67" name="66 Imagen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3868" y="1839241"/>
            <a:ext cx="1023066" cy="1119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AutoShape 2"/>
          <p:cNvSpPr>
            <a:spLocks noChangeArrowheads="1"/>
          </p:cNvSpPr>
          <p:nvPr/>
        </p:nvSpPr>
        <p:spPr bwMode="auto">
          <a:xfrm rot="16200000" flipV="1">
            <a:off x="3352800" y="3048000"/>
            <a:ext cx="1143000" cy="1143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050 h 21600"/>
              <a:gd name="T14" fmla="*/ 20001 w 21600"/>
              <a:gd name="T15" fmla="*/ 810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808" y="0"/>
                </a:lnTo>
                <a:lnTo>
                  <a:pt x="16808" y="4050"/>
                </a:lnTo>
                <a:lnTo>
                  <a:pt x="12427" y="4050"/>
                </a:lnTo>
                <a:cubicBezTo>
                  <a:pt x="5564" y="4050"/>
                  <a:pt x="0" y="7680"/>
                  <a:pt x="0" y="12158"/>
                </a:cubicBezTo>
                <a:lnTo>
                  <a:pt x="0" y="21600"/>
                </a:lnTo>
                <a:lnTo>
                  <a:pt x="4148" y="21600"/>
                </a:lnTo>
                <a:lnTo>
                  <a:pt x="4148" y="12158"/>
                </a:lnTo>
                <a:cubicBezTo>
                  <a:pt x="4148" y="9921"/>
                  <a:pt x="7855" y="8108"/>
                  <a:pt x="12427" y="8108"/>
                </a:cubicBezTo>
                <a:lnTo>
                  <a:pt x="16808" y="8108"/>
                </a:lnTo>
                <a:lnTo>
                  <a:pt x="16808" y="12158"/>
                </a:lnTo>
                <a:close/>
              </a:path>
            </a:pathLst>
          </a:cu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endParaRPr lang="en-US"/>
          </a:p>
        </p:txBody>
      </p:sp>
      <p:sp>
        <p:nvSpPr>
          <p:cNvPr id="2052" name="AutoShape 5"/>
          <p:cNvSpPr>
            <a:spLocks noChangeArrowheads="1"/>
          </p:cNvSpPr>
          <p:nvPr/>
        </p:nvSpPr>
        <p:spPr bwMode="auto">
          <a:xfrm flipV="1">
            <a:off x="4419600" y="3429000"/>
            <a:ext cx="1219200" cy="1219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050 h 21600"/>
              <a:gd name="T14" fmla="*/ 20001 w 21600"/>
              <a:gd name="T15" fmla="*/ 810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808" y="0"/>
                </a:lnTo>
                <a:lnTo>
                  <a:pt x="16808" y="4050"/>
                </a:lnTo>
                <a:lnTo>
                  <a:pt x="12427" y="4050"/>
                </a:lnTo>
                <a:cubicBezTo>
                  <a:pt x="5564" y="4050"/>
                  <a:pt x="0" y="7680"/>
                  <a:pt x="0" y="12158"/>
                </a:cubicBezTo>
                <a:lnTo>
                  <a:pt x="0" y="21600"/>
                </a:lnTo>
                <a:lnTo>
                  <a:pt x="4148" y="21600"/>
                </a:lnTo>
                <a:lnTo>
                  <a:pt x="4148" y="12158"/>
                </a:lnTo>
                <a:cubicBezTo>
                  <a:pt x="4148" y="9921"/>
                  <a:pt x="7855" y="8108"/>
                  <a:pt x="12427" y="8108"/>
                </a:cubicBezTo>
                <a:lnTo>
                  <a:pt x="16808" y="8108"/>
                </a:lnTo>
                <a:lnTo>
                  <a:pt x="16808" y="12158"/>
                </a:lnTo>
                <a:close/>
              </a:path>
            </a:pathLst>
          </a:cu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endParaRPr lang="en-US"/>
          </a:p>
        </p:txBody>
      </p:sp>
      <p:sp>
        <p:nvSpPr>
          <p:cNvPr id="2053" name="AutoShape 6"/>
          <p:cNvSpPr>
            <a:spLocks noChangeArrowheads="1"/>
          </p:cNvSpPr>
          <p:nvPr/>
        </p:nvSpPr>
        <p:spPr bwMode="auto">
          <a:xfrm>
            <a:off x="3124200" y="5502275"/>
            <a:ext cx="2590800" cy="304800"/>
          </a:xfrm>
          <a:prstGeom prst="rightArrow">
            <a:avLst>
              <a:gd name="adj1" fmla="val 50000"/>
              <a:gd name="adj2" fmla="val 2125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2054" name="Text Box 7"/>
          <p:cNvSpPr txBox="1">
            <a:spLocks noChangeArrowheads="1"/>
          </p:cNvSpPr>
          <p:nvPr/>
        </p:nvSpPr>
        <p:spPr bwMode="auto">
          <a:xfrm>
            <a:off x="0" y="5508625"/>
            <a:ext cx="29321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s-ES_tradnl" altLang="en-US" sz="1800">
                <a:solidFill>
                  <a:schemeClr val="accent2"/>
                </a:solidFill>
              </a:rPr>
              <a:t>Co-expressing genes...</a:t>
            </a:r>
          </a:p>
        </p:txBody>
      </p:sp>
      <p:sp>
        <p:nvSpPr>
          <p:cNvPr id="2055" name="Text Box 8"/>
          <p:cNvSpPr txBox="1">
            <a:spLocks noChangeArrowheads="1"/>
          </p:cNvSpPr>
          <p:nvPr/>
        </p:nvSpPr>
        <p:spPr bwMode="auto">
          <a:xfrm>
            <a:off x="5754688" y="5426075"/>
            <a:ext cx="205740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es-ES_tradnl" altLang="en-US" sz="1800">
                <a:solidFill>
                  <a:schemeClr val="accent2"/>
                </a:solidFill>
              </a:rPr>
              <a:t>What do they have in common?</a:t>
            </a:r>
          </a:p>
        </p:txBody>
      </p:sp>
      <p:sp>
        <p:nvSpPr>
          <p:cNvPr id="2056" name="Text Box 9"/>
          <p:cNvSpPr txBox="1">
            <a:spLocks noChangeArrowheads="1"/>
          </p:cNvSpPr>
          <p:nvPr/>
        </p:nvSpPr>
        <p:spPr bwMode="auto">
          <a:xfrm>
            <a:off x="3448050" y="2605088"/>
            <a:ext cx="23622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altLang="en-US" sz="1800">
                <a:solidFill>
                  <a:schemeClr val="accent2"/>
                </a:solidFill>
              </a:rPr>
              <a:t>Different classes...</a:t>
            </a:r>
          </a:p>
        </p:txBody>
      </p:sp>
      <p:sp>
        <p:nvSpPr>
          <p:cNvPr id="2057" name="Text Box 10"/>
          <p:cNvSpPr txBox="1">
            <a:spLocks noChangeArrowheads="1"/>
          </p:cNvSpPr>
          <p:nvPr/>
        </p:nvSpPr>
        <p:spPr bwMode="auto">
          <a:xfrm>
            <a:off x="5715000" y="4140200"/>
            <a:ext cx="2587625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s-ES_tradnl" altLang="en-US" sz="1800">
                <a:solidFill>
                  <a:schemeClr val="accent2"/>
                </a:solidFill>
              </a:rPr>
              <a:t>What genes are responsible for?</a:t>
            </a:r>
          </a:p>
        </p:txBody>
      </p:sp>
      <p:graphicFrame>
        <p:nvGraphicFramePr>
          <p:cNvPr id="2050" name="Object 13"/>
          <p:cNvGraphicFramePr>
            <a:graphicFrameLocks noChangeAspect="1"/>
          </p:cNvGraphicFramePr>
          <p:nvPr/>
        </p:nvGraphicFramePr>
        <p:xfrm>
          <a:off x="3810000" y="3657600"/>
          <a:ext cx="88265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Foto de Photo Editor" r:id="rId3" imgW="1324160" imgH="2676899" progId="MSPhotoEd.3">
                  <p:embed/>
                </p:oleObj>
              </mc:Choice>
              <mc:Fallback>
                <p:oleObj name="Foto de Photo Editor" r:id="rId3" imgW="1324160" imgH="2676899" progId="MSPhotoEd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3657600"/>
                        <a:ext cx="882650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8" name="Text Box 28"/>
          <p:cNvSpPr txBox="1">
            <a:spLocks noChangeArrowheads="1"/>
          </p:cNvSpPr>
          <p:nvPr/>
        </p:nvSpPr>
        <p:spPr bwMode="auto">
          <a:xfrm>
            <a:off x="533400" y="3733800"/>
            <a:ext cx="2743200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800">
                <a:solidFill>
                  <a:schemeClr val="accent2"/>
                </a:solidFill>
              </a:rPr>
              <a:t>Molecular classification of samples</a:t>
            </a:r>
          </a:p>
        </p:txBody>
      </p:sp>
      <p:sp>
        <p:nvSpPr>
          <p:cNvPr id="2059" name="Rectangle 29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8382000" cy="1143000"/>
          </a:xfrm>
        </p:spPr>
        <p:txBody>
          <a:bodyPr/>
          <a:lstStyle/>
          <a:p>
            <a:r>
              <a:rPr lang="en-GB" altLang="en-US" sz="3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Before analysing your data you must know what is your question</a:t>
            </a:r>
            <a:r>
              <a:rPr lang="en-GB" altLang="en-US" sz="3600" dirty="0" smtClean="0">
                <a:solidFill>
                  <a:schemeClr val="accent2"/>
                </a:solidFill>
                <a:latin typeface="Verdana" pitchFamily="34" charset="0"/>
              </a:rPr>
              <a:t>.</a:t>
            </a:r>
            <a:r>
              <a:rPr lang="en-GB" altLang="en-US" sz="4000" dirty="0" smtClean="0">
                <a:solidFill>
                  <a:schemeClr val="accent2"/>
                </a:solidFill>
                <a:latin typeface="Verdana" pitchFamily="34" charset="0"/>
              </a:rPr>
              <a:t/>
            </a:r>
            <a:br>
              <a:rPr lang="en-GB" altLang="en-US" sz="4000" dirty="0" smtClean="0">
                <a:solidFill>
                  <a:schemeClr val="accent2"/>
                </a:solidFill>
                <a:latin typeface="Verdana" pitchFamily="34" charset="0"/>
              </a:rPr>
            </a:br>
            <a:r>
              <a:rPr lang="en-GB" altLang="en-US" sz="2400" dirty="0" smtClean="0">
                <a:solidFill>
                  <a:schemeClr val="accent2"/>
                </a:solidFill>
                <a:latin typeface="Verdana" pitchFamily="34" charset="0"/>
              </a:rPr>
              <a:t>What </a:t>
            </a:r>
            <a:r>
              <a:rPr lang="en-GB" altLang="en-US" sz="2400" dirty="0" smtClean="0">
                <a:solidFill>
                  <a:schemeClr val="accent2"/>
                </a:solidFill>
                <a:latin typeface="Verdana" pitchFamily="34" charset="0"/>
              </a:rPr>
              <a:t>is the aim? Class discovery? sample classification?  gene selection? ...</a:t>
            </a:r>
            <a:r>
              <a:rPr lang="en-GB" altLang="en-US" sz="4000" dirty="0" smtClean="0">
                <a:solidFill>
                  <a:schemeClr val="accent2"/>
                </a:solidFill>
                <a:latin typeface="Verdana" pitchFamily="34" charset="0"/>
              </a:rPr>
              <a:t> </a:t>
            </a:r>
            <a:endParaRPr lang="en-GB" altLang="en-US" sz="2800" dirty="0" smtClean="0">
              <a:solidFill>
                <a:schemeClr val="accent2"/>
              </a:solidFill>
              <a:latin typeface="Verdana" pitchFamily="34" charset="0"/>
            </a:endParaRPr>
          </a:p>
        </p:txBody>
      </p:sp>
      <p:sp>
        <p:nvSpPr>
          <p:cNvPr id="2060" name="AutoShape 30"/>
          <p:cNvSpPr>
            <a:spLocks noChangeArrowheads="1"/>
          </p:cNvSpPr>
          <p:nvPr/>
        </p:nvSpPr>
        <p:spPr bwMode="auto">
          <a:xfrm rot="1903607">
            <a:off x="2057400" y="2895600"/>
            <a:ext cx="1981200" cy="304800"/>
          </a:xfrm>
          <a:prstGeom prst="rightArrow">
            <a:avLst>
              <a:gd name="adj1" fmla="val 50000"/>
              <a:gd name="adj2" fmla="val 1625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2061" name="Text Box 31"/>
          <p:cNvSpPr txBox="1">
            <a:spLocks noChangeArrowheads="1"/>
          </p:cNvSpPr>
          <p:nvPr/>
        </p:nvSpPr>
        <p:spPr bwMode="auto">
          <a:xfrm>
            <a:off x="0" y="1828800"/>
            <a:ext cx="25908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ES_tradnl" altLang="en-US" sz="1800">
                <a:solidFill>
                  <a:schemeClr val="accent2"/>
                </a:solidFill>
              </a:rPr>
              <a:t>Can we find groups of experiments with similar gene expression profiles?</a:t>
            </a:r>
            <a:endParaRPr lang="es-ES" altLang="en-US" sz="1800">
              <a:solidFill>
                <a:schemeClr val="accent2"/>
              </a:solidFill>
            </a:endParaRPr>
          </a:p>
        </p:txBody>
      </p:sp>
      <p:sp>
        <p:nvSpPr>
          <p:cNvPr id="2062" name="Rectangle 32"/>
          <p:cNvSpPr>
            <a:spLocks noChangeArrowheads="1"/>
          </p:cNvSpPr>
          <p:nvPr/>
        </p:nvSpPr>
        <p:spPr bwMode="auto">
          <a:xfrm>
            <a:off x="6400800" y="2438400"/>
            <a:ext cx="914400" cy="304800"/>
          </a:xfrm>
          <a:prstGeom prst="rect">
            <a:avLst/>
          </a:prstGeom>
          <a:solidFill>
            <a:srgbClr val="0066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2063" name="Rectangle 33"/>
          <p:cNvSpPr>
            <a:spLocks noChangeArrowheads="1"/>
          </p:cNvSpPr>
          <p:nvPr/>
        </p:nvSpPr>
        <p:spPr bwMode="auto">
          <a:xfrm>
            <a:off x="6400800" y="2895600"/>
            <a:ext cx="914400" cy="3048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2064" name="Text Box 34"/>
          <p:cNvSpPr txBox="1">
            <a:spLocks noChangeArrowheads="1"/>
          </p:cNvSpPr>
          <p:nvPr/>
        </p:nvSpPr>
        <p:spPr bwMode="auto">
          <a:xfrm>
            <a:off x="7391400" y="2422525"/>
            <a:ext cx="19812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ES_tradnl" altLang="en-US" sz="1800">
                <a:solidFill>
                  <a:schemeClr val="accent2"/>
                </a:solidFill>
              </a:rPr>
              <a:t>Unsupervised </a:t>
            </a:r>
            <a:endParaRPr lang="es-ES" altLang="en-US" sz="1800">
              <a:solidFill>
                <a:schemeClr val="accent2"/>
              </a:solidFill>
            </a:endParaRPr>
          </a:p>
        </p:txBody>
      </p:sp>
      <p:sp>
        <p:nvSpPr>
          <p:cNvPr id="2065" name="Text Box 35"/>
          <p:cNvSpPr txBox="1">
            <a:spLocks noChangeArrowheads="1"/>
          </p:cNvSpPr>
          <p:nvPr/>
        </p:nvSpPr>
        <p:spPr bwMode="auto">
          <a:xfrm>
            <a:off x="7391400" y="2819400"/>
            <a:ext cx="19050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ES_tradnl" altLang="en-US" sz="1800">
                <a:solidFill>
                  <a:schemeClr val="accent2"/>
                </a:solidFill>
              </a:rPr>
              <a:t>Supervised</a:t>
            </a:r>
            <a:endParaRPr lang="es-ES" altLang="en-US" sz="1800">
              <a:solidFill>
                <a:schemeClr val="accent2"/>
              </a:solidFill>
            </a:endParaRPr>
          </a:p>
        </p:txBody>
      </p:sp>
      <p:sp>
        <p:nvSpPr>
          <p:cNvPr id="2066" name="Rectangle 38"/>
          <p:cNvSpPr>
            <a:spLocks noChangeArrowheads="1"/>
          </p:cNvSpPr>
          <p:nvPr/>
        </p:nvSpPr>
        <p:spPr bwMode="auto">
          <a:xfrm>
            <a:off x="6096000" y="2133600"/>
            <a:ext cx="2971800" cy="12954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AutoShape 4"/>
          <p:cNvSpPr>
            <a:spLocks noChangeArrowheads="1"/>
          </p:cNvSpPr>
          <p:nvPr/>
        </p:nvSpPr>
        <p:spPr bwMode="auto">
          <a:xfrm>
            <a:off x="2895600" y="5029200"/>
            <a:ext cx="2590800" cy="304800"/>
          </a:xfrm>
          <a:prstGeom prst="rightArrow">
            <a:avLst>
              <a:gd name="adj1" fmla="val 50000"/>
              <a:gd name="adj2" fmla="val 2125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3076" name="Text Box 5"/>
          <p:cNvSpPr txBox="1">
            <a:spLocks noChangeArrowheads="1"/>
          </p:cNvSpPr>
          <p:nvPr/>
        </p:nvSpPr>
        <p:spPr bwMode="auto">
          <a:xfrm>
            <a:off x="0" y="4906963"/>
            <a:ext cx="293211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s-ES_tradnl" altLang="en-US" sz="2000">
                <a:solidFill>
                  <a:schemeClr val="hlink"/>
                </a:solidFill>
              </a:rPr>
              <a:t>Co-expressing genes...</a:t>
            </a:r>
          </a:p>
        </p:txBody>
      </p:sp>
      <p:sp>
        <p:nvSpPr>
          <p:cNvPr id="3077" name="Text Box 6"/>
          <p:cNvSpPr txBox="1">
            <a:spLocks noChangeArrowheads="1"/>
          </p:cNvSpPr>
          <p:nvPr/>
        </p:nvSpPr>
        <p:spPr bwMode="auto">
          <a:xfrm>
            <a:off x="5791200" y="4160838"/>
            <a:ext cx="3008313" cy="2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s-ES_tradnl" altLang="en-US" sz="2000">
                <a:solidFill>
                  <a:schemeClr val="hlink"/>
                </a:solidFill>
              </a:rPr>
              <a:t> What genes co-express?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s-ES_tradnl" altLang="en-US" sz="2000">
                <a:solidFill>
                  <a:schemeClr val="hlink"/>
                </a:solidFill>
              </a:rPr>
              <a:t> How many different expression patterns do we have?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s-ES_tradnl" altLang="en-US" sz="2000">
                <a:solidFill>
                  <a:schemeClr val="hlink"/>
                </a:solidFill>
              </a:rPr>
              <a:t> What do they have in common?</a:t>
            </a:r>
          </a:p>
          <a:p>
            <a:pPr algn="l">
              <a:lnSpc>
                <a:spcPct val="70000"/>
              </a:lnSpc>
              <a:spcBef>
                <a:spcPct val="50000"/>
              </a:spcBef>
              <a:buFontTx/>
              <a:buChar char="•"/>
            </a:pPr>
            <a:r>
              <a:rPr lang="es-ES_tradnl" altLang="en-US" sz="2000">
                <a:solidFill>
                  <a:schemeClr val="hlink"/>
                </a:solidFill>
              </a:rPr>
              <a:t> Etc.</a:t>
            </a:r>
          </a:p>
        </p:txBody>
      </p:sp>
      <p:graphicFrame>
        <p:nvGraphicFramePr>
          <p:cNvPr id="3074" name="Object 11"/>
          <p:cNvGraphicFramePr>
            <a:graphicFrameLocks noChangeAspect="1"/>
          </p:cNvGraphicFramePr>
          <p:nvPr/>
        </p:nvGraphicFramePr>
        <p:xfrm>
          <a:off x="3810000" y="3657600"/>
          <a:ext cx="88265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Foto de Photo Editor" r:id="rId3" imgW="1324160" imgH="2676899" progId="MSPhotoEd.3">
                  <p:embed/>
                </p:oleObj>
              </mc:Choice>
              <mc:Fallback>
                <p:oleObj name="Foto de Photo Editor" r:id="rId3" imgW="1324160" imgH="2676899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3657600"/>
                        <a:ext cx="882650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s-ES_tradnl" altLang="en-US" sz="36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Unsupervised problem: class discovery</a:t>
            </a:r>
            <a:endParaRPr lang="es-ES" altLang="en-US" sz="2400" b="1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9" name="Text Box 26"/>
          <p:cNvSpPr txBox="1">
            <a:spLocks noChangeArrowheads="1"/>
          </p:cNvSpPr>
          <p:nvPr/>
        </p:nvSpPr>
        <p:spPr bwMode="auto">
          <a:xfrm>
            <a:off x="1905000" y="1981200"/>
            <a:ext cx="47244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ES_tradnl" altLang="en-US" sz="2000">
                <a:solidFill>
                  <a:schemeClr val="hlink"/>
                </a:solidFill>
              </a:rPr>
              <a:t>Can we find groups of experiments with similar gene expression profiles?</a:t>
            </a:r>
            <a:endParaRPr lang="es-ES" altLang="en-US" sz="2000">
              <a:solidFill>
                <a:schemeClr val="hlink"/>
              </a:solidFill>
            </a:endParaRPr>
          </a:p>
        </p:txBody>
      </p:sp>
      <p:sp>
        <p:nvSpPr>
          <p:cNvPr id="3080" name="AutoShape 34"/>
          <p:cNvSpPr>
            <a:spLocks noChangeArrowheads="1"/>
          </p:cNvSpPr>
          <p:nvPr/>
        </p:nvSpPr>
        <p:spPr bwMode="auto">
          <a:xfrm>
            <a:off x="4038600" y="2819400"/>
            <a:ext cx="457200" cy="609600"/>
          </a:xfrm>
          <a:prstGeom prst="downArrow">
            <a:avLst>
              <a:gd name="adj1" fmla="val 50000"/>
              <a:gd name="adj2" fmla="val 33333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3081" name="AutoShape 35"/>
          <p:cNvSpPr>
            <a:spLocks/>
          </p:cNvSpPr>
          <p:nvPr/>
        </p:nvSpPr>
        <p:spPr bwMode="auto">
          <a:xfrm>
            <a:off x="5638800" y="4191000"/>
            <a:ext cx="76200" cy="1981200"/>
          </a:xfrm>
          <a:prstGeom prst="leftBrace">
            <a:avLst>
              <a:gd name="adj1" fmla="val 216667"/>
              <a:gd name="adj2" fmla="val 50000"/>
            </a:avLst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3082" name="Text Box 36"/>
          <p:cNvSpPr txBox="1">
            <a:spLocks noChangeArrowheads="1"/>
          </p:cNvSpPr>
          <p:nvPr/>
        </p:nvSpPr>
        <p:spPr bwMode="auto">
          <a:xfrm>
            <a:off x="609600" y="1066800"/>
            <a:ext cx="8001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ES_tradnl" altLang="en-US" sz="2000">
                <a:solidFill>
                  <a:schemeClr val="accent2"/>
                </a:solidFill>
              </a:rPr>
              <a:t>Our interest is in discovering clusters of items (genes or experiments) which we do not know beforehand</a:t>
            </a:r>
            <a:endParaRPr lang="es-ES" altLang="en-US" sz="20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990600"/>
            <a:ext cx="3154363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Text Box 6"/>
          <p:cNvSpPr txBox="1">
            <a:spLocks noChangeArrowheads="1"/>
          </p:cNvSpPr>
          <p:nvPr/>
        </p:nvSpPr>
        <p:spPr bwMode="auto">
          <a:xfrm>
            <a:off x="5679504" y="6461125"/>
            <a:ext cx="34290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ES_tradnl" altLang="en-US" sz="1600" i="1" dirty="0" err="1">
                <a:solidFill>
                  <a:schemeClr val="bg2"/>
                </a:solidFill>
              </a:rPr>
              <a:t>Perou</a:t>
            </a:r>
            <a:r>
              <a:rPr lang="es-ES_tradnl" altLang="en-US" sz="1600" i="1" dirty="0">
                <a:solidFill>
                  <a:schemeClr val="bg2"/>
                </a:solidFill>
              </a:rPr>
              <a:t> et al., </a:t>
            </a:r>
            <a:r>
              <a:rPr lang="es-ES_tradnl" altLang="en-US" sz="1600" i="1" dirty="0" smtClean="0">
                <a:solidFill>
                  <a:schemeClr val="bg2"/>
                </a:solidFill>
              </a:rPr>
              <a:t>PNAS </a:t>
            </a:r>
            <a:r>
              <a:rPr lang="es-ES_tradnl" altLang="en-US" sz="1600" i="1" dirty="0">
                <a:solidFill>
                  <a:schemeClr val="bg2"/>
                </a:solidFill>
              </a:rPr>
              <a:t>(1999)</a:t>
            </a:r>
            <a:endParaRPr lang="es-ES" altLang="en-US" sz="1600" i="1" dirty="0">
              <a:solidFill>
                <a:schemeClr val="bg2"/>
              </a:solidFill>
            </a:endParaRPr>
          </a:p>
        </p:txBody>
      </p:sp>
      <p:sp>
        <p:nvSpPr>
          <p:cNvPr id="126980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772400" cy="1143000"/>
          </a:xfrm>
        </p:spPr>
        <p:txBody>
          <a:bodyPr/>
          <a:lstStyle/>
          <a:p>
            <a:pPr algn="l"/>
            <a:r>
              <a:rPr lang="en-GB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Clustering of experiments:</a:t>
            </a:r>
            <a:br>
              <a:rPr lang="en-GB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rationale </a:t>
            </a:r>
          </a:p>
        </p:txBody>
      </p:sp>
      <p:sp>
        <p:nvSpPr>
          <p:cNvPr id="126981" name="Text Box 8"/>
          <p:cNvSpPr txBox="1">
            <a:spLocks noChangeArrowheads="1"/>
          </p:cNvSpPr>
          <p:nvPr/>
        </p:nvSpPr>
        <p:spPr bwMode="auto">
          <a:xfrm>
            <a:off x="304800" y="4267200"/>
            <a:ext cx="4953000" cy="213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s-ES_tradnl" altLang="en-US" sz="1400" b="1">
                <a:solidFill>
                  <a:schemeClr val="bg2"/>
                </a:solidFill>
              </a:rPr>
              <a:t>Distinctive gene expression patterns in human mammary epithelial cells and breast cancers</a:t>
            </a:r>
            <a:endParaRPr lang="es-ES_tradnl" altLang="en-US" sz="1400">
              <a:solidFill>
                <a:schemeClr val="bg2"/>
              </a:solidFill>
            </a:endParaRPr>
          </a:p>
          <a:p>
            <a:pPr algn="r">
              <a:spcBef>
                <a:spcPct val="50000"/>
              </a:spcBef>
            </a:pPr>
            <a:r>
              <a:rPr lang="es-ES" altLang="en-US" sz="1400">
                <a:solidFill>
                  <a:schemeClr val="bg2"/>
                </a:solidFill>
              </a:rPr>
              <a:t>Overview of the combined </a:t>
            </a:r>
            <a:r>
              <a:rPr lang="es-ES" altLang="en-US" sz="1400" i="1">
                <a:solidFill>
                  <a:schemeClr val="bg2"/>
                </a:solidFill>
              </a:rPr>
              <a:t>in vitro </a:t>
            </a:r>
            <a:r>
              <a:rPr lang="es-ES" altLang="en-US" sz="1400">
                <a:solidFill>
                  <a:schemeClr val="bg2"/>
                </a:solidFill>
              </a:rPr>
              <a:t>and breast tissue specimen</a:t>
            </a:r>
            <a:r>
              <a:rPr lang="es-ES_tradnl" altLang="en-US" sz="1400">
                <a:solidFill>
                  <a:schemeClr val="bg2"/>
                </a:solidFill>
              </a:rPr>
              <a:t> </a:t>
            </a:r>
            <a:r>
              <a:rPr lang="es-ES" altLang="en-US" sz="1400">
                <a:solidFill>
                  <a:schemeClr val="bg2"/>
                </a:solidFill>
              </a:rPr>
              <a:t>cluster diagram. A scaled-down representation of the 1,247-gene cluster</a:t>
            </a:r>
            <a:r>
              <a:rPr lang="es-ES_tradnl" altLang="en-US" sz="1400">
                <a:solidFill>
                  <a:schemeClr val="bg2"/>
                </a:solidFill>
              </a:rPr>
              <a:t> </a:t>
            </a:r>
            <a:r>
              <a:rPr lang="es-ES" altLang="en-US" sz="1400">
                <a:solidFill>
                  <a:schemeClr val="bg2"/>
                </a:solidFill>
              </a:rPr>
              <a:t>diagram The black bars show the positions of the</a:t>
            </a:r>
            <a:r>
              <a:rPr lang="es-ES_tradnl" altLang="en-US" sz="1400">
                <a:solidFill>
                  <a:schemeClr val="bg2"/>
                </a:solidFill>
              </a:rPr>
              <a:t> </a:t>
            </a:r>
            <a:r>
              <a:rPr lang="es-ES" altLang="en-US" sz="1400">
                <a:solidFill>
                  <a:schemeClr val="bg2"/>
                </a:solidFill>
              </a:rPr>
              <a:t>clusters discussed in the text: (</a:t>
            </a:r>
            <a:r>
              <a:rPr lang="es-ES" altLang="en-US" sz="1400" i="1">
                <a:solidFill>
                  <a:schemeClr val="bg2"/>
                </a:solidFill>
              </a:rPr>
              <a:t>A</a:t>
            </a:r>
            <a:r>
              <a:rPr lang="es-ES" altLang="en-US" sz="1400">
                <a:solidFill>
                  <a:schemeClr val="bg2"/>
                </a:solidFill>
              </a:rPr>
              <a:t>) proliferation-associated, (</a:t>
            </a:r>
            <a:r>
              <a:rPr lang="es-ES" altLang="en-US" sz="1400" i="1">
                <a:solidFill>
                  <a:schemeClr val="bg2"/>
                </a:solidFill>
              </a:rPr>
              <a:t>B</a:t>
            </a:r>
            <a:r>
              <a:rPr lang="es-ES" altLang="en-US" sz="1400">
                <a:solidFill>
                  <a:schemeClr val="bg2"/>
                </a:solidFill>
              </a:rPr>
              <a:t>) IFNregulated,</a:t>
            </a:r>
            <a:r>
              <a:rPr lang="es-ES_tradnl" altLang="en-US" sz="1400">
                <a:solidFill>
                  <a:schemeClr val="bg2"/>
                </a:solidFill>
              </a:rPr>
              <a:t> </a:t>
            </a:r>
            <a:r>
              <a:rPr lang="es-ES" altLang="en-US" sz="1400">
                <a:solidFill>
                  <a:schemeClr val="bg2"/>
                </a:solidFill>
              </a:rPr>
              <a:t>(</a:t>
            </a:r>
            <a:r>
              <a:rPr lang="es-ES" altLang="en-US" sz="1400" i="1">
                <a:solidFill>
                  <a:schemeClr val="bg2"/>
                </a:solidFill>
              </a:rPr>
              <a:t>C</a:t>
            </a:r>
            <a:r>
              <a:rPr lang="es-ES" altLang="en-US" sz="1400">
                <a:solidFill>
                  <a:schemeClr val="bg2"/>
                </a:solidFill>
              </a:rPr>
              <a:t>) B lymphocytes, and (</a:t>
            </a:r>
            <a:r>
              <a:rPr lang="es-ES" altLang="en-US" sz="1400" i="1">
                <a:solidFill>
                  <a:schemeClr val="bg2"/>
                </a:solidFill>
              </a:rPr>
              <a:t>D</a:t>
            </a:r>
            <a:r>
              <a:rPr lang="es-ES" altLang="en-US" sz="1400">
                <a:solidFill>
                  <a:schemeClr val="bg2"/>
                </a:solidFill>
              </a:rPr>
              <a:t>) stromal cells.</a:t>
            </a:r>
          </a:p>
        </p:txBody>
      </p:sp>
      <p:sp>
        <p:nvSpPr>
          <p:cNvPr id="126982" name="AutoShape 9"/>
          <p:cNvSpPr>
            <a:spLocks noChangeArrowheads="1"/>
          </p:cNvSpPr>
          <p:nvPr/>
        </p:nvSpPr>
        <p:spPr bwMode="auto">
          <a:xfrm>
            <a:off x="4648200" y="6477000"/>
            <a:ext cx="533400" cy="152400"/>
          </a:xfrm>
          <a:prstGeom prst="rightArrow">
            <a:avLst>
              <a:gd name="adj1" fmla="val 50000"/>
              <a:gd name="adj2" fmla="val 87500"/>
            </a:avLst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26983" name="Text Box 10"/>
          <p:cNvSpPr txBox="1">
            <a:spLocks noChangeArrowheads="1"/>
          </p:cNvSpPr>
          <p:nvPr/>
        </p:nvSpPr>
        <p:spPr bwMode="auto">
          <a:xfrm>
            <a:off x="609600" y="1828800"/>
            <a:ext cx="44196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GB" altLang="en-US">
                <a:solidFill>
                  <a:schemeClr val="bg2"/>
                </a:solidFill>
              </a:rPr>
              <a:t>If enough genes have their expression levels altered in the different experiments, we might be able of finding these classes by comparing gene expression profiles.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AutoShape 2"/>
          <p:cNvSpPr>
            <a:spLocks noChangeArrowheads="1"/>
          </p:cNvSpPr>
          <p:nvPr/>
        </p:nvSpPr>
        <p:spPr bwMode="auto">
          <a:xfrm rot="16200000" flipV="1">
            <a:off x="3352800" y="3048000"/>
            <a:ext cx="1143000" cy="1143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050 h 21600"/>
              <a:gd name="T14" fmla="*/ 20001 w 21600"/>
              <a:gd name="T15" fmla="*/ 810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808" y="0"/>
                </a:lnTo>
                <a:lnTo>
                  <a:pt x="16808" y="4050"/>
                </a:lnTo>
                <a:lnTo>
                  <a:pt x="12427" y="4050"/>
                </a:lnTo>
                <a:cubicBezTo>
                  <a:pt x="5564" y="4050"/>
                  <a:pt x="0" y="7680"/>
                  <a:pt x="0" y="12158"/>
                </a:cubicBezTo>
                <a:lnTo>
                  <a:pt x="0" y="21600"/>
                </a:lnTo>
                <a:lnTo>
                  <a:pt x="4148" y="21600"/>
                </a:lnTo>
                <a:lnTo>
                  <a:pt x="4148" y="12158"/>
                </a:lnTo>
                <a:cubicBezTo>
                  <a:pt x="4148" y="9921"/>
                  <a:pt x="7855" y="8108"/>
                  <a:pt x="12427" y="8108"/>
                </a:cubicBezTo>
                <a:lnTo>
                  <a:pt x="16808" y="8108"/>
                </a:lnTo>
                <a:lnTo>
                  <a:pt x="16808" y="12158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>
              <a:defRPr/>
            </a:pPr>
            <a:endParaRPr lang="en-GB"/>
          </a:p>
        </p:txBody>
      </p:sp>
      <p:sp>
        <p:nvSpPr>
          <p:cNvPr id="5124" name="AutoShape 5"/>
          <p:cNvSpPr>
            <a:spLocks noChangeArrowheads="1"/>
          </p:cNvSpPr>
          <p:nvPr/>
        </p:nvSpPr>
        <p:spPr bwMode="auto">
          <a:xfrm flipV="1">
            <a:off x="4419600" y="3429000"/>
            <a:ext cx="1219200" cy="1219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050 h 21600"/>
              <a:gd name="T14" fmla="*/ 20001 w 21600"/>
              <a:gd name="T15" fmla="*/ 810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808" y="0"/>
                </a:lnTo>
                <a:lnTo>
                  <a:pt x="16808" y="4050"/>
                </a:lnTo>
                <a:lnTo>
                  <a:pt x="12427" y="4050"/>
                </a:lnTo>
                <a:cubicBezTo>
                  <a:pt x="5564" y="4050"/>
                  <a:pt x="0" y="7680"/>
                  <a:pt x="0" y="12158"/>
                </a:cubicBezTo>
                <a:lnTo>
                  <a:pt x="0" y="21600"/>
                </a:lnTo>
                <a:lnTo>
                  <a:pt x="4148" y="21600"/>
                </a:lnTo>
                <a:lnTo>
                  <a:pt x="4148" y="12158"/>
                </a:lnTo>
                <a:cubicBezTo>
                  <a:pt x="4148" y="9921"/>
                  <a:pt x="7855" y="8108"/>
                  <a:pt x="12427" y="8108"/>
                </a:cubicBezTo>
                <a:lnTo>
                  <a:pt x="16808" y="8108"/>
                </a:lnTo>
                <a:lnTo>
                  <a:pt x="16808" y="12158"/>
                </a:lnTo>
                <a:close/>
              </a:path>
            </a:pathLst>
          </a:cu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endParaRPr lang="en-US"/>
          </a:p>
        </p:txBody>
      </p:sp>
      <p:sp>
        <p:nvSpPr>
          <p:cNvPr id="3077" name="AutoShape 6"/>
          <p:cNvSpPr>
            <a:spLocks noChangeArrowheads="1"/>
          </p:cNvSpPr>
          <p:nvPr/>
        </p:nvSpPr>
        <p:spPr bwMode="auto">
          <a:xfrm>
            <a:off x="3124200" y="5502275"/>
            <a:ext cx="2590800" cy="304800"/>
          </a:xfrm>
          <a:prstGeom prst="rightArrow">
            <a:avLst>
              <a:gd name="adj1" fmla="val 50000"/>
              <a:gd name="adj2" fmla="val 212500"/>
            </a:avLst>
          </a:prstGeom>
          <a:solidFill>
            <a:schemeClr val="tx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>
              <a:defRPr/>
            </a:pPr>
            <a:endParaRPr lang="en-GB"/>
          </a:p>
        </p:txBody>
      </p:sp>
      <p:sp>
        <p:nvSpPr>
          <p:cNvPr id="3078" name="Text Box 7"/>
          <p:cNvSpPr txBox="1">
            <a:spLocks noChangeArrowheads="1"/>
          </p:cNvSpPr>
          <p:nvPr/>
        </p:nvSpPr>
        <p:spPr bwMode="auto">
          <a:xfrm>
            <a:off x="0" y="5508625"/>
            <a:ext cx="2932113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 anchor="ctr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  <a:defRPr/>
            </a:pP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Co-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expressing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 genes...</a:t>
            </a:r>
          </a:p>
        </p:txBody>
      </p:sp>
      <p:sp>
        <p:nvSpPr>
          <p:cNvPr id="3079" name="Text Box 8"/>
          <p:cNvSpPr txBox="1">
            <a:spLocks noChangeArrowheads="1"/>
          </p:cNvSpPr>
          <p:nvPr/>
        </p:nvSpPr>
        <p:spPr bwMode="auto">
          <a:xfrm>
            <a:off x="5754688" y="5426075"/>
            <a:ext cx="20574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 anchor="ctr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  <a:defRPr/>
            </a:pP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What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 do 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they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have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 in 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common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5128" name="Text Box 9"/>
          <p:cNvSpPr txBox="1">
            <a:spLocks noChangeArrowheads="1"/>
          </p:cNvSpPr>
          <p:nvPr/>
        </p:nvSpPr>
        <p:spPr bwMode="auto">
          <a:xfrm>
            <a:off x="3448050" y="2605088"/>
            <a:ext cx="26050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altLang="en-US" sz="1800" b="1">
                <a:solidFill>
                  <a:schemeClr val="accent2"/>
                </a:solidFill>
              </a:rPr>
              <a:t>Different classes...</a:t>
            </a:r>
          </a:p>
        </p:txBody>
      </p:sp>
      <p:sp>
        <p:nvSpPr>
          <p:cNvPr id="5129" name="Text Box 10"/>
          <p:cNvSpPr txBox="1">
            <a:spLocks noChangeArrowheads="1"/>
          </p:cNvSpPr>
          <p:nvPr/>
        </p:nvSpPr>
        <p:spPr bwMode="auto">
          <a:xfrm>
            <a:off x="5715000" y="4140200"/>
            <a:ext cx="2587625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s-ES_tradnl" altLang="en-US" sz="1800" b="1">
                <a:solidFill>
                  <a:schemeClr val="accent2"/>
                </a:solidFill>
              </a:rPr>
              <a:t>What genes are responsible for?</a:t>
            </a:r>
          </a:p>
        </p:txBody>
      </p:sp>
      <p:graphicFrame>
        <p:nvGraphicFramePr>
          <p:cNvPr id="5122" name="Object 13"/>
          <p:cNvGraphicFramePr>
            <a:graphicFrameLocks noChangeAspect="1"/>
          </p:cNvGraphicFramePr>
          <p:nvPr/>
        </p:nvGraphicFramePr>
        <p:xfrm>
          <a:off x="3810000" y="3657600"/>
          <a:ext cx="88265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Foto de Photo Editor" r:id="rId3" imgW="1324160" imgH="2676899" progId="MSPhotoEd.3">
                  <p:embed/>
                </p:oleObj>
              </mc:Choice>
              <mc:Fallback>
                <p:oleObj name="Foto de Photo Editor" r:id="rId3" imgW="1324160" imgH="2676899" progId="MSPhotoEd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3657600"/>
                        <a:ext cx="882650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" name="Text Box 28"/>
          <p:cNvSpPr txBox="1">
            <a:spLocks noChangeArrowheads="1"/>
          </p:cNvSpPr>
          <p:nvPr/>
        </p:nvSpPr>
        <p:spPr bwMode="auto">
          <a:xfrm>
            <a:off x="533400" y="3733800"/>
            <a:ext cx="2743200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sz="1800" dirty="0">
                <a:solidFill>
                  <a:schemeClr val="tx1">
                    <a:lumMod val="75000"/>
                  </a:schemeClr>
                </a:solidFill>
              </a:rPr>
              <a:t>Molecular classification of samples</a:t>
            </a:r>
          </a:p>
        </p:txBody>
      </p:sp>
      <p:sp>
        <p:nvSpPr>
          <p:cNvPr id="5131" name="Rectangle 29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8382000" cy="11430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GB" altLang="en-US" sz="3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Supervised problems.</a:t>
            </a:r>
            <a:r>
              <a:rPr lang="en-GB" altLang="en-US" sz="40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/>
            </a:r>
            <a:br>
              <a:rPr lang="en-GB" altLang="en-US" sz="40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</a:br>
            <a:r>
              <a:rPr lang="en-GB" altLang="en-US" sz="40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/>
            </a:r>
            <a:br>
              <a:rPr lang="en-GB" altLang="en-US" sz="40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</a:br>
            <a:r>
              <a:rPr lang="en-GB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Differential gene expression</a:t>
            </a:r>
            <a:endParaRPr lang="en-GB" altLang="en-US" sz="28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3084" name="AutoShape 30"/>
          <p:cNvSpPr>
            <a:spLocks noChangeArrowheads="1"/>
          </p:cNvSpPr>
          <p:nvPr/>
        </p:nvSpPr>
        <p:spPr bwMode="auto">
          <a:xfrm rot="1903607">
            <a:off x="2057400" y="2895600"/>
            <a:ext cx="1981200" cy="304800"/>
          </a:xfrm>
          <a:prstGeom prst="rightArrow">
            <a:avLst>
              <a:gd name="adj1" fmla="val 50000"/>
              <a:gd name="adj2" fmla="val 162500"/>
            </a:avLst>
          </a:prstGeom>
          <a:solidFill>
            <a:schemeClr val="tx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>
              <a:defRPr/>
            </a:pPr>
            <a:endParaRPr lang="en-GB"/>
          </a:p>
        </p:txBody>
      </p:sp>
      <p:sp>
        <p:nvSpPr>
          <p:cNvPr id="3085" name="Text Box 31"/>
          <p:cNvSpPr txBox="1">
            <a:spLocks noChangeArrowheads="1"/>
          </p:cNvSpPr>
          <p:nvPr/>
        </p:nvSpPr>
        <p:spPr bwMode="auto">
          <a:xfrm>
            <a:off x="0" y="1828800"/>
            <a:ext cx="2590800" cy="123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Can 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we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find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groups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 of 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experiments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with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 similar gene 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expression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profiles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?</a:t>
            </a:r>
            <a:endParaRPr lang="es-ES" sz="18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14313" y="214313"/>
            <a:ext cx="8643937" cy="1143000"/>
          </a:xfrm>
        </p:spPr>
        <p:txBody>
          <a:bodyPr/>
          <a:lstStyle/>
          <a:p>
            <a:r>
              <a:rPr lang="en-GB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Differential gene expression</a:t>
            </a:r>
            <a:r>
              <a:rPr lang="en-GB" altLang="en-US" sz="3600" dirty="0" smtClean="0">
                <a:solidFill>
                  <a:schemeClr val="hlink"/>
                </a:solidFill>
                <a:latin typeface="Verdana" pitchFamily="34" charset="0"/>
              </a:rPr>
              <a:t/>
            </a:r>
            <a:br>
              <a:rPr lang="en-GB" altLang="en-US" sz="3600" dirty="0" smtClean="0">
                <a:solidFill>
                  <a:schemeClr val="hlink"/>
                </a:solidFill>
                <a:latin typeface="Verdana" pitchFamily="34" charset="0"/>
              </a:rPr>
            </a:br>
            <a:r>
              <a:rPr lang="en-GB" altLang="en-US" sz="1800" dirty="0" smtClean="0">
                <a:solidFill>
                  <a:schemeClr val="hlink"/>
                </a:solidFill>
                <a:latin typeface="Verdana" pitchFamily="34" charset="0"/>
              </a:rPr>
              <a:t/>
            </a:r>
            <a:br>
              <a:rPr lang="en-GB" altLang="en-US" sz="1800" dirty="0" smtClean="0">
                <a:solidFill>
                  <a:schemeClr val="hlink"/>
                </a:solidFill>
                <a:latin typeface="Verdana" pitchFamily="34" charset="0"/>
              </a:rPr>
            </a:br>
            <a:r>
              <a:rPr lang="en-GB" altLang="en-US" sz="2000" dirty="0" smtClean="0">
                <a:solidFill>
                  <a:schemeClr val="accent2"/>
                </a:solidFill>
                <a:latin typeface="Verdana" pitchFamily="34" charset="0"/>
              </a:rPr>
              <a:t>The simplest way: </a:t>
            </a:r>
            <a:r>
              <a:rPr lang="en-GB" altLang="en-US" sz="2000" dirty="0" err="1" smtClean="0">
                <a:solidFill>
                  <a:schemeClr val="accent2"/>
                </a:solidFill>
                <a:latin typeface="Verdana" pitchFamily="34" charset="0"/>
              </a:rPr>
              <a:t>univariant</a:t>
            </a:r>
            <a:r>
              <a:rPr lang="en-GB" altLang="en-US" sz="2000" dirty="0" smtClean="0">
                <a:solidFill>
                  <a:schemeClr val="accent2"/>
                </a:solidFill>
                <a:latin typeface="Verdana" pitchFamily="34" charset="0"/>
              </a:rPr>
              <a:t> gene-by-gene. </a:t>
            </a:r>
            <a:br>
              <a:rPr lang="en-GB" altLang="en-US" sz="2000" dirty="0" smtClean="0">
                <a:solidFill>
                  <a:schemeClr val="accent2"/>
                </a:solidFill>
                <a:latin typeface="Verdana" pitchFamily="34" charset="0"/>
              </a:rPr>
            </a:br>
            <a:r>
              <a:rPr lang="en-GB" altLang="en-US" sz="2000" dirty="0" smtClean="0">
                <a:solidFill>
                  <a:schemeClr val="accent2"/>
                </a:solidFill>
                <a:latin typeface="Verdana" pitchFamily="34" charset="0"/>
              </a:rPr>
              <a:t>Other </a:t>
            </a:r>
            <a:r>
              <a:rPr lang="en-GB" altLang="en-US" sz="2000" dirty="0" err="1" smtClean="0">
                <a:solidFill>
                  <a:schemeClr val="accent2"/>
                </a:solidFill>
                <a:latin typeface="Verdana" pitchFamily="34" charset="0"/>
              </a:rPr>
              <a:t>multivariant</a:t>
            </a:r>
            <a:r>
              <a:rPr lang="en-GB" altLang="en-US" sz="2000" dirty="0" smtClean="0">
                <a:solidFill>
                  <a:schemeClr val="accent2"/>
                </a:solidFill>
                <a:latin typeface="Verdana" pitchFamily="34" charset="0"/>
              </a:rPr>
              <a:t> approaches can be used</a:t>
            </a:r>
          </a:p>
        </p:txBody>
      </p:sp>
      <p:sp>
        <p:nvSpPr>
          <p:cNvPr id="57347" name="Text Box 1030"/>
          <p:cNvSpPr txBox="1">
            <a:spLocks noChangeArrowheads="1"/>
          </p:cNvSpPr>
          <p:nvPr/>
        </p:nvSpPr>
        <p:spPr bwMode="auto">
          <a:xfrm>
            <a:off x="441898" y="1960740"/>
            <a:ext cx="3000375" cy="2548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 algn="l">
              <a:lnSpc>
                <a:spcPct val="6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s-ES" b="1" dirty="0" smtClean="0">
                <a:solidFill>
                  <a:schemeClr val="accent2"/>
                </a:solidFill>
              </a:rPr>
              <a:t>T</a:t>
            </a:r>
            <a:r>
              <a:rPr lang="es-ES_tradnl" b="1" dirty="0" err="1">
                <a:solidFill>
                  <a:schemeClr val="accent2"/>
                </a:solidFill>
              </a:rPr>
              <a:t>wo</a:t>
            </a:r>
            <a:r>
              <a:rPr lang="es-ES_tradnl" b="1" dirty="0">
                <a:solidFill>
                  <a:schemeClr val="accent2"/>
                </a:solidFill>
              </a:rPr>
              <a:t> </a:t>
            </a:r>
            <a:r>
              <a:rPr lang="es-ES_tradnl" b="1" dirty="0" err="1">
                <a:solidFill>
                  <a:schemeClr val="accent2"/>
                </a:solidFill>
              </a:rPr>
              <a:t>classes</a:t>
            </a:r>
            <a:endParaRPr lang="es-ES" b="1" dirty="0">
              <a:solidFill>
                <a:schemeClr val="accent2"/>
              </a:solidFill>
            </a:endParaRPr>
          </a:p>
          <a:p>
            <a:pPr lvl="1" algn="l">
              <a:lnSpc>
                <a:spcPct val="60000"/>
              </a:lnSpc>
              <a:spcBef>
                <a:spcPct val="50000"/>
              </a:spcBef>
              <a:defRPr/>
            </a:pPr>
            <a:r>
              <a:rPr lang="es-ES_tradnl" sz="1800" dirty="0">
                <a:solidFill>
                  <a:schemeClr val="accent2"/>
                </a:solidFill>
              </a:rPr>
              <a:t>T-test</a:t>
            </a:r>
          </a:p>
          <a:p>
            <a:pPr lvl="1" indent="0" algn="l">
              <a:lnSpc>
                <a:spcPct val="60000"/>
              </a:lnSpc>
              <a:spcBef>
                <a:spcPct val="50000"/>
              </a:spcBef>
              <a:defRPr/>
            </a:pPr>
            <a:r>
              <a:rPr lang="es-ES_tradnl" sz="1800" dirty="0" err="1">
                <a:solidFill>
                  <a:schemeClr val="accent2"/>
                </a:solidFill>
              </a:rPr>
              <a:t>Limma</a:t>
            </a:r>
            <a:endParaRPr lang="es-ES_tradnl" sz="1800" dirty="0">
              <a:solidFill>
                <a:schemeClr val="accent2"/>
              </a:solidFill>
            </a:endParaRPr>
          </a:p>
          <a:p>
            <a:pPr lvl="1" indent="0" algn="l">
              <a:lnSpc>
                <a:spcPct val="60000"/>
              </a:lnSpc>
              <a:spcBef>
                <a:spcPct val="50000"/>
              </a:spcBef>
              <a:defRPr/>
            </a:pPr>
            <a:r>
              <a:rPr lang="es-ES_tradnl" sz="1800" dirty="0" err="1">
                <a:solidFill>
                  <a:schemeClr val="accent2"/>
                </a:solidFill>
              </a:rPr>
              <a:t>Fold-change</a:t>
            </a:r>
            <a:endParaRPr lang="es-ES_tradnl" sz="1800" dirty="0">
              <a:solidFill>
                <a:schemeClr val="accent2"/>
              </a:solidFill>
            </a:endParaRPr>
          </a:p>
          <a:p>
            <a:pPr lvl="1" indent="0" algn="l">
              <a:lnSpc>
                <a:spcPct val="60000"/>
              </a:lnSpc>
              <a:spcBef>
                <a:spcPct val="50000"/>
              </a:spcBef>
              <a:defRPr/>
            </a:pPr>
            <a:endParaRPr lang="es-ES_tradnl" sz="1800" dirty="0">
              <a:solidFill>
                <a:schemeClr val="accent2"/>
              </a:solidFill>
            </a:endParaRPr>
          </a:p>
          <a:p>
            <a:pPr algn="l">
              <a:lnSpc>
                <a:spcPct val="60000"/>
              </a:lnSpc>
              <a:spcBef>
                <a:spcPct val="50000"/>
              </a:spcBef>
              <a:buFontTx/>
              <a:buChar char="•"/>
              <a:defRPr/>
            </a:pPr>
            <a:r>
              <a:rPr lang="es-ES_tradnl" b="1" dirty="0">
                <a:solidFill>
                  <a:schemeClr val="accent2"/>
                </a:solidFill>
              </a:rPr>
              <a:t> </a:t>
            </a:r>
            <a:r>
              <a:rPr lang="es-ES" b="1" dirty="0" err="1">
                <a:solidFill>
                  <a:schemeClr val="accent2"/>
                </a:solidFill>
              </a:rPr>
              <a:t>Multiclass</a:t>
            </a:r>
            <a:endParaRPr lang="es-ES" b="1" dirty="0">
              <a:solidFill>
                <a:schemeClr val="accent2"/>
              </a:solidFill>
            </a:endParaRPr>
          </a:p>
          <a:p>
            <a:pPr lvl="1" indent="0" algn="l">
              <a:lnSpc>
                <a:spcPct val="60000"/>
              </a:lnSpc>
              <a:spcBef>
                <a:spcPct val="50000"/>
              </a:spcBef>
              <a:defRPr/>
            </a:pPr>
            <a:r>
              <a:rPr lang="es-ES_tradnl" sz="1800" dirty="0" err="1">
                <a:solidFill>
                  <a:schemeClr val="accent2"/>
                </a:solidFill>
              </a:rPr>
              <a:t>Anova</a:t>
            </a:r>
            <a:endParaRPr lang="es-ES_tradnl" sz="1800" dirty="0">
              <a:solidFill>
                <a:schemeClr val="accent2"/>
              </a:solidFill>
            </a:endParaRPr>
          </a:p>
          <a:p>
            <a:pPr lvl="1" indent="0" algn="l">
              <a:lnSpc>
                <a:spcPct val="60000"/>
              </a:lnSpc>
              <a:spcBef>
                <a:spcPct val="50000"/>
              </a:spcBef>
              <a:defRPr/>
            </a:pPr>
            <a:r>
              <a:rPr lang="es-ES_tradnl" sz="1800" dirty="0" err="1">
                <a:solidFill>
                  <a:schemeClr val="accent2"/>
                </a:solidFill>
              </a:rPr>
              <a:t>Limma</a:t>
            </a:r>
            <a:endParaRPr lang="es-ES_tradnl" sz="1800" dirty="0">
              <a:solidFill>
                <a:schemeClr val="accent2"/>
              </a:solidFill>
            </a:endParaRPr>
          </a:p>
        </p:txBody>
      </p:sp>
      <p:sp>
        <p:nvSpPr>
          <p:cNvPr id="130052" name="6 CuadroTexto"/>
          <p:cNvSpPr txBox="1">
            <a:spLocks noChangeArrowheads="1"/>
          </p:cNvSpPr>
          <p:nvPr/>
        </p:nvSpPr>
        <p:spPr bwMode="auto">
          <a:xfrm>
            <a:off x="4000500" y="1857375"/>
            <a:ext cx="4357688" cy="426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s-ES_tradnl" altLang="en-US" b="1" dirty="0">
                <a:solidFill>
                  <a:schemeClr val="accent2"/>
                </a:solidFill>
              </a:rPr>
              <a:t> </a:t>
            </a:r>
            <a:r>
              <a:rPr lang="es-ES_tradnl" altLang="en-US" b="1" dirty="0" err="1">
                <a:solidFill>
                  <a:schemeClr val="accent2"/>
                </a:solidFill>
              </a:rPr>
              <a:t>Continuous</a:t>
            </a:r>
            <a:r>
              <a:rPr lang="es-ES_tradnl" altLang="en-US" b="1" dirty="0">
                <a:solidFill>
                  <a:schemeClr val="accent2"/>
                </a:solidFill>
              </a:rPr>
              <a:t> variable (</a:t>
            </a:r>
            <a:r>
              <a:rPr lang="es-ES_tradnl" altLang="en-US" b="1" dirty="0" err="1">
                <a:solidFill>
                  <a:schemeClr val="accent2"/>
                </a:solidFill>
              </a:rPr>
              <a:t>e.g</a:t>
            </a:r>
            <a:r>
              <a:rPr lang="es-ES_tradnl" altLang="en-US" b="1" dirty="0">
                <a:solidFill>
                  <a:schemeClr val="accent2"/>
                </a:solidFill>
              </a:rPr>
              <a:t>. </a:t>
            </a:r>
            <a:r>
              <a:rPr lang="es-ES_tradnl" altLang="en-US" b="1" dirty="0" err="1">
                <a:solidFill>
                  <a:schemeClr val="accent2"/>
                </a:solidFill>
              </a:rPr>
              <a:t>level</a:t>
            </a:r>
            <a:r>
              <a:rPr lang="es-ES_tradnl" altLang="en-US" b="1" dirty="0">
                <a:solidFill>
                  <a:schemeClr val="accent2"/>
                </a:solidFill>
              </a:rPr>
              <a:t> of a </a:t>
            </a:r>
            <a:r>
              <a:rPr lang="es-ES_tradnl" altLang="en-US" b="1" dirty="0" err="1">
                <a:solidFill>
                  <a:schemeClr val="accent2"/>
                </a:solidFill>
              </a:rPr>
              <a:t>metabolite</a:t>
            </a:r>
            <a:r>
              <a:rPr lang="es-ES_tradnl" altLang="en-US" b="1" dirty="0">
                <a:solidFill>
                  <a:schemeClr val="accent2"/>
                </a:solidFill>
              </a:rPr>
              <a:t>)</a:t>
            </a:r>
          </a:p>
          <a:p>
            <a:pPr lvl="1" indent="0" algn="l">
              <a:lnSpc>
                <a:spcPct val="60000"/>
              </a:lnSpc>
              <a:spcBef>
                <a:spcPct val="50000"/>
              </a:spcBef>
            </a:pPr>
            <a:r>
              <a:rPr lang="es-ES_tradnl" altLang="en-US" sz="1800" dirty="0">
                <a:solidFill>
                  <a:schemeClr val="accent2"/>
                </a:solidFill>
              </a:rPr>
              <a:t>Pearson</a:t>
            </a:r>
          </a:p>
          <a:p>
            <a:pPr lvl="1" indent="0" algn="l">
              <a:lnSpc>
                <a:spcPct val="60000"/>
              </a:lnSpc>
              <a:spcBef>
                <a:spcPct val="50000"/>
              </a:spcBef>
            </a:pPr>
            <a:r>
              <a:rPr lang="es-ES_tradnl" altLang="en-US" sz="1800" dirty="0" err="1">
                <a:solidFill>
                  <a:schemeClr val="accent2"/>
                </a:solidFill>
              </a:rPr>
              <a:t>Spearmam</a:t>
            </a:r>
            <a:endParaRPr lang="es-ES_tradnl" altLang="en-US" sz="1800" dirty="0">
              <a:solidFill>
                <a:schemeClr val="accent2"/>
              </a:solidFill>
            </a:endParaRPr>
          </a:p>
          <a:p>
            <a:pPr lvl="1" indent="0" algn="l">
              <a:lnSpc>
                <a:spcPct val="60000"/>
              </a:lnSpc>
              <a:spcBef>
                <a:spcPct val="50000"/>
              </a:spcBef>
            </a:pPr>
            <a:r>
              <a:rPr lang="es-ES_tradnl" altLang="en-US" sz="1800" dirty="0" err="1">
                <a:solidFill>
                  <a:schemeClr val="accent2"/>
                </a:solidFill>
              </a:rPr>
              <a:t>Regression</a:t>
            </a:r>
            <a:endParaRPr lang="es-ES_tradnl" altLang="en-US" sz="1800" dirty="0">
              <a:solidFill>
                <a:schemeClr val="accent2"/>
              </a:solidFill>
            </a:endParaRPr>
          </a:p>
          <a:p>
            <a:pPr lvl="1" indent="0" algn="l">
              <a:lnSpc>
                <a:spcPct val="60000"/>
              </a:lnSpc>
              <a:spcBef>
                <a:spcPct val="50000"/>
              </a:spcBef>
            </a:pPr>
            <a:endParaRPr lang="es-ES_tradnl" altLang="en-US" sz="1800" dirty="0">
              <a:solidFill>
                <a:schemeClr val="accent2"/>
              </a:solidFill>
            </a:endParaRPr>
          </a:p>
          <a:p>
            <a:pPr algn="l">
              <a:lnSpc>
                <a:spcPct val="60000"/>
              </a:lnSpc>
              <a:spcBef>
                <a:spcPct val="50000"/>
              </a:spcBef>
              <a:buFontTx/>
              <a:buChar char="•"/>
            </a:pPr>
            <a:r>
              <a:rPr lang="es-ES_tradnl" altLang="en-US" dirty="0">
                <a:solidFill>
                  <a:schemeClr val="accent2"/>
                </a:solidFill>
              </a:rPr>
              <a:t> </a:t>
            </a:r>
            <a:r>
              <a:rPr lang="es-ES_tradnl" altLang="en-US" b="1" dirty="0" err="1">
                <a:solidFill>
                  <a:schemeClr val="accent2"/>
                </a:solidFill>
              </a:rPr>
              <a:t>Survival</a:t>
            </a:r>
            <a:endParaRPr lang="es-ES_tradnl" altLang="en-US" b="1" dirty="0">
              <a:solidFill>
                <a:schemeClr val="accent2"/>
              </a:solidFill>
            </a:endParaRPr>
          </a:p>
          <a:p>
            <a:pPr lvl="1" indent="0" algn="l">
              <a:lnSpc>
                <a:spcPct val="60000"/>
              </a:lnSpc>
              <a:spcBef>
                <a:spcPct val="50000"/>
              </a:spcBef>
            </a:pPr>
            <a:r>
              <a:rPr lang="es-ES_tradnl" altLang="en-US" sz="1800" dirty="0">
                <a:solidFill>
                  <a:schemeClr val="accent2"/>
                </a:solidFill>
              </a:rPr>
              <a:t>Cox </a:t>
            </a:r>
            <a:r>
              <a:rPr lang="es-ES_tradnl" altLang="en-US" sz="1800" dirty="0" err="1">
                <a:solidFill>
                  <a:schemeClr val="accent2"/>
                </a:solidFill>
              </a:rPr>
              <a:t>model</a:t>
            </a:r>
            <a:r>
              <a:rPr lang="es-ES_tradnl" altLang="en-US" dirty="0">
                <a:solidFill>
                  <a:schemeClr val="accent2"/>
                </a:solidFill>
              </a:rPr>
              <a:t> </a:t>
            </a:r>
          </a:p>
          <a:p>
            <a:pPr lvl="1" indent="0" algn="l">
              <a:lnSpc>
                <a:spcPct val="60000"/>
              </a:lnSpc>
              <a:spcBef>
                <a:spcPct val="50000"/>
              </a:spcBef>
            </a:pPr>
            <a:endParaRPr lang="es-ES" altLang="en-US" dirty="0">
              <a:solidFill>
                <a:schemeClr val="accent2"/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es-ES_tradnl" altLang="en-US" b="1" dirty="0">
                <a:solidFill>
                  <a:schemeClr val="accent2"/>
                </a:solidFill>
              </a:rPr>
              <a:t> Time </a:t>
            </a:r>
            <a:r>
              <a:rPr lang="es-ES_tradnl" altLang="en-US" b="1" dirty="0" err="1">
                <a:solidFill>
                  <a:schemeClr val="accent2"/>
                </a:solidFill>
              </a:rPr>
              <a:t>Course</a:t>
            </a:r>
            <a:endParaRPr lang="es-ES_tradnl" altLang="en-US" b="1" dirty="0">
              <a:solidFill>
                <a:schemeClr val="accent2"/>
              </a:solidFill>
            </a:endParaRPr>
          </a:p>
          <a:p>
            <a:pPr algn="l">
              <a:buFont typeface="Arial" pitchFamily="34" charset="0"/>
              <a:buChar char="•"/>
            </a:pPr>
            <a:endParaRPr lang="es-ES_tradnl" altLang="en-US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1 Título"/>
          <p:cNvSpPr>
            <a:spLocks noGrp="1"/>
          </p:cNvSpPr>
          <p:nvPr>
            <p:ph type="title"/>
          </p:nvPr>
        </p:nvSpPr>
        <p:spPr>
          <a:xfrm>
            <a:off x="285750" y="-214313"/>
            <a:ext cx="8318698" cy="1143001"/>
          </a:xfrm>
        </p:spPr>
        <p:txBody>
          <a:bodyPr/>
          <a:lstStyle/>
          <a:p>
            <a:r>
              <a:rPr lang="en-GB" altLang="en-US" sz="36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Differential gene expression</a:t>
            </a:r>
          </a:p>
        </p:txBody>
      </p:sp>
      <p:sp>
        <p:nvSpPr>
          <p:cNvPr id="131075" name="8 Forma libre"/>
          <p:cNvSpPr>
            <a:spLocks noChangeArrowheads="1"/>
          </p:cNvSpPr>
          <p:nvPr/>
        </p:nvSpPr>
        <p:spPr bwMode="auto">
          <a:xfrm>
            <a:off x="1836738" y="1857375"/>
            <a:ext cx="3384550" cy="1304925"/>
          </a:xfrm>
          <a:custGeom>
            <a:avLst/>
            <a:gdLst>
              <a:gd name="T0" fmla="*/ 0 w 3384644"/>
              <a:gd name="T1" fmla="*/ 1302794 h 1305636"/>
              <a:gd name="T2" fmla="*/ 668664 w 3384644"/>
              <a:gd name="T3" fmla="*/ 1221086 h 1305636"/>
              <a:gd name="T4" fmla="*/ 1132640 w 3384644"/>
              <a:gd name="T5" fmla="*/ 853398 h 1305636"/>
              <a:gd name="T6" fmla="*/ 1337332 w 3384644"/>
              <a:gd name="T7" fmla="*/ 213351 h 1305636"/>
              <a:gd name="T8" fmla="*/ 1528381 w 3384644"/>
              <a:gd name="T9" fmla="*/ 36314 h 1305636"/>
              <a:gd name="T10" fmla="*/ 1692134 w 3384644"/>
              <a:gd name="T11" fmla="*/ 431239 h 1305636"/>
              <a:gd name="T12" fmla="*/ 1814952 w 3384644"/>
              <a:gd name="T13" fmla="*/ 826162 h 1305636"/>
              <a:gd name="T14" fmla="*/ 2046936 w 3384644"/>
              <a:gd name="T15" fmla="*/ 1057670 h 1305636"/>
              <a:gd name="T16" fmla="*/ 2620075 w 3384644"/>
              <a:gd name="T17" fmla="*/ 1207468 h 1305636"/>
              <a:gd name="T18" fmla="*/ 3384268 w 3384644"/>
              <a:gd name="T19" fmla="*/ 1289176 h 1305636"/>
              <a:gd name="T20" fmla="*/ 3384268 w 3384644"/>
              <a:gd name="T21" fmla="*/ 1289176 h 13056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384644"/>
              <a:gd name="T34" fmla="*/ 0 h 1305636"/>
              <a:gd name="T35" fmla="*/ 3384644 w 3384644"/>
              <a:gd name="T36" fmla="*/ 1305636 h 13056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384644" h="1305636">
                <a:moveTo>
                  <a:pt x="0" y="1305636"/>
                </a:moveTo>
                <a:cubicBezTo>
                  <a:pt x="239973" y="1302224"/>
                  <a:pt x="479946" y="1298812"/>
                  <a:pt x="668740" y="1223749"/>
                </a:cubicBezTo>
                <a:cubicBezTo>
                  <a:pt x="857534" y="1148686"/>
                  <a:pt x="1021307" y="1023582"/>
                  <a:pt x="1132764" y="855260"/>
                </a:cubicBezTo>
                <a:cubicBezTo>
                  <a:pt x="1244221" y="686938"/>
                  <a:pt x="1271516" y="350293"/>
                  <a:pt x="1337480" y="213815"/>
                </a:cubicBezTo>
                <a:cubicBezTo>
                  <a:pt x="1403444" y="77337"/>
                  <a:pt x="1469409" y="0"/>
                  <a:pt x="1528549" y="36394"/>
                </a:cubicBezTo>
                <a:cubicBezTo>
                  <a:pt x="1587689" y="72788"/>
                  <a:pt x="1644555" y="300251"/>
                  <a:pt x="1692322" y="432179"/>
                </a:cubicBezTo>
                <a:cubicBezTo>
                  <a:pt x="1740089" y="564107"/>
                  <a:pt x="1756012" y="723331"/>
                  <a:pt x="1815152" y="827964"/>
                </a:cubicBezTo>
                <a:cubicBezTo>
                  <a:pt x="1874292" y="932597"/>
                  <a:pt x="1912961" y="996286"/>
                  <a:pt x="2047164" y="1059976"/>
                </a:cubicBezTo>
                <a:cubicBezTo>
                  <a:pt x="2181367" y="1123666"/>
                  <a:pt x="2397457" y="1171433"/>
                  <a:pt x="2620370" y="1210102"/>
                </a:cubicBezTo>
                <a:cubicBezTo>
                  <a:pt x="2843283" y="1248771"/>
                  <a:pt x="3384644" y="1291988"/>
                  <a:pt x="3384644" y="1291988"/>
                </a:cubicBezTo>
              </a:path>
            </a:pathLst>
          </a:custGeom>
          <a:solidFill>
            <a:srgbClr val="FF0000">
              <a:alpha val="50195"/>
            </a:srgbClr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1076" name="9 Forma libre"/>
          <p:cNvSpPr>
            <a:spLocks noChangeArrowheads="1"/>
          </p:cNvSpPr>
          <p:nvPr/>
        </p:nvSpPr>
        <p:spPr bwMode="auto">
          <a:xfrm>
            <a:off x="4321175" y="1887538"/>
            <a:ext cx="2797175" cy="1277937"/>
          </a:xfrm>
          <a:custGeom>
            <a:avLst/>
            <a:gdLst>
              <a:gd name="T0" fmla="*/ 0 w 2797791"/>
              <a:gd name="T1" fmla="*/ 1274458 h 1278340"/>
              <a:gd name="T2" fmla="*/ 681788 w 2797791"/>
              <a:gd name="T3" fmla="*/ 1192675 h 1278340"/>
              <a:gd name="T4" fmla="*/ 1077226 w 2797791"/>
              <a:gd name="T5" fmla="*/ 770127 h 1278340"/>
              <a:gd name="T6" fmla="*/ 1240855 w 2797791"/>
              <a:gd name="T7" fmla="*/ 184013 h 1278340"/>
              <a:gd name="T8" fmla="*/ 1459028 w 2797791"/>
              <a:gd name="T9" fmla="*/ 20448 h 1278340"/>
              <a:gd name="T10" fmla="*/ 1581749 w 2797791"/>
              <a:gd name="T11" fmla="*/ 306687 h 1278340"/>
              <a:gd name="T12" fmla="*/ 1609021 w 2797791"/>
              <a:gd name="T13" fmla="*/ 565669 h 1278340"/>
              <a:gd name="T14" fmla="*/ 1731743 w 2797791"/>
              <a:gd name="T15" fmla="*/ 838278 h 1278340"/>
              <a:gd name="T16" fmla="*/ 1922643 w 2797791"/>
              <a:gd name="T17" fmla="*/ 1015476 h 1278340"/>
              <a:gd name="T18" fmla="*/ 2372622 w 2797791"/>
              <a:gd name="T19" fmla="*/ 1219935 h 1278340"/>
              <a:gd name="T20" fmla="*/ 2795327 w 2797791"/>
              <a:gd name="T21" fmla="*/ 1274458 h 127834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797791"/>
              <a:gd name="T34" fmla="*/ 0 h 1278340"/>
              <a:gd name="T35" fmla="*/ 2797791 w 2797791"/>
              <a:gd name="T36" fmla="*/ 1278340 h 127834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797791" h="1278340">
                <a:moveTo>
                  <a:pt x="0" y="1276066"/>
                </a:moveTo>
                <a:cubicBezTo>
                  <a:pt x="251346" y="1277203"/>
                  <a:pt x="502693" y="1278340"/>
                  <a:pt x="682388" y="1194179"/>
                </a:cubicBezTo>
                <a:cubicBezTo>
                  <a:pt x="862083" y="1110018"/>
                  <a:pt x="984913" y="939421"/>
                  <a:pt x="1078173" y="771099"/>
                </a:cubicBezTo>
                <a:cubicBezTo>
                  <a:pt x="1171433" y="602777"/>
                  <a:pt x="1178256" y="309349"/>
                  <a:pt x="1241946" y="184245"/>
                </a:cubicBezTo>
                <a:cubicBezTo>
                  <a:pt x="1305636" y="59141"/>
                  <a:pt x="1403445" y="0"/>
                  <a:pt x="1460311" y="20472"/>
                </a:cubicBezTo>
                <a:cubicBezTo>
                  <a:pt x="1517177" y="40944"/>
                  <a:pt x="1558119" y="216090"/>
                  <a:pt x="1583140" y="307075"/>
                </a:cubicBezTo>
                <a:cubicBezTo>
                  <a:pt x="1608161" y="398060"/>
                  <a:pt x="1585415" y="477672"/>
                  <a:pt x="1610436" y="566382"/>
                </a:cubicBezTo>
                <a:cubicBezTo>
                  <a:pt x="1635457" y="655092"/>
                  <a:pt x="1680950" y="764274"/>
                  <a:pt x="1733266" y="839337"/>
                </a:cubicBezTo>
                <a:cubicBezTo>
                  <a:pt x="1785582" y="914400"/>
                  <a:pt x="1817427" y="953068"/>
                  <a:pt x="1924334" y="1016758"/>
                </a:cubicBezTo>
                <a:cubicBezTo>
                  <a:pt x="2031241" y="1080448"/>
                  <a:pt x="2229135" y="1178257"/>
                  <a:pt x="2374711" y="1221475"/>
                </a:cubicBezTo>
                <a:cubicBezTo>
                  <a:pt x="2520287" y="1264693"/>
                  <a:pt x="2659039" y="1270379"/>
                  <a:pt x="2797791" y="1276066"/>
                </a:cubicBezTo>
              </a:path>
            </a:pathLst>
          </a:custGeom>
          <a:solidFill>
            <a:srgbClr val="92D050">
              <a:alpha val="50195"/>
            </a:srgbClr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131077" name="4 Conector recto"/>
          <p:cNvCxnSpPr>
            <a:cxnSpLocks noChangeShapeType="1"/>
          </p:cNvCxnSpPr>
          <p:nvPr/>
        </p:nvCxnSpPr>
        <p:spPr bwMode="auto">
          <a:xfrm>
            <a:off x="1643063" y="3168650"/>
            <a:ext cx="5572125" cy="1588"/>
          </a:xfrm>
          <a:prstGeom prst="line">
            <a:avLst/>
          </a:prstGeom>
          <a:noFill/>
          <a:ln w="57150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078" name="12 Conector recto"/>
          <p:cNvCxnSpPr>
            <a:cxnSpLocks noChangeShapeType="1"/>
          </p:cNvCxnSpPr>
          <p:nvPr/>
        </p:nvCxnSpPr>
        <p:spPr bwMode="auto">
          <a:xfrm rot="5400000">
            <a:off x="4965700" y="2535238"/>
            <a:ext cx="1500187" cy="1588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079" name="13 Conector recto"/>
          <p:cNvCxnSpPr>
            <a:cxnSpLocks noChangeShapeType="1"/>
          </p:cNvCxnSpPr>
          <p:nvPr/>
        </p:nvCxnSpPr>
        <p:spPr bwMode="auto">
          <a:xfrm rot="5400000">
            <a:off x="2606675" y="2535238"/>
            <a:ext cx="1500187" cy="1588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080" name="15 Conector recto de flecha"/>
          <p:cNvCxnSpPr>
            <a:cxnSpLocks noChangeShapeType="1"/>
          </p:cNvCxnSpPr>
          <p:nvPr/>
        </p:nvCxnSpPr>
        <p:spPr bwMode="auto">
          <a:xfrm>
            <a:off x="3429000" y="3357563"/>
            <a:ext cx="2143125" cy="1587"/>
          </a:xfrm>
          <a:prstGeom prst="straightConnector1">
            <a:avLst/>
          </a:prstGeom>
          <a:noFill/>
          <a:ln w="9525" algn="ctr">
            <a:solidFill>
              <a:schemeClr val="bg2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1081" name="17 Forma libre"/>
          <p:cNvSpPr>
            <a:spLocks noChangeArrowheads="1"/>
          </p:cNvSpPr>
          <p:nvPr/>
        </p:nvSpPr>
        <p:spPr bwMode="auto">
          <a:xfrm>
            <a:off x="2616200" y="3998913"/>
            <a:ext cx="3384550" cy="1304925"/>
          </a:xfrm>
          <a:custGeom>
            <a:avLst/>
            <a:gdLst>
              <a:gd name="T0" fmla="*/ 0 w 3384644"/>
              <a:gd name="T1" fmla="*/ 1302794 h 1305636"/>
              <a:gd name="T2" fmla="*/ 668664 w 3384644"/>
              <a:gd name="T3" fmla="*/ 1221086 h 1305636"/>
              <a:gd name="T4" fmla="*/ 1132640 w 3384644"/>
              <a:gd name="T5" fmla="*/ 853398 h 1305636"/>
              <a:gd name="T6" fmla="*/ 1337332 w 3384644"/>
              <a:gd name="T7" fmla="*/ 213351 h 1305636"/>
              <a:gd name="T8" fmla="*/ 1528381 w 3384644"/>
              <a:gd name="T9" fmla="*/ 36314 h 1305636"/>
              <a:gd name="T10" fmla="*/ 1692134 w 3384644"/>
              <a:gd name="T11" fmla="*/ 431239 h 1305636"/>
              <a:gd name="T12" fmla="*/ 1814952 w 3384644"/>
              <a:gd name="T13" fmla="*/ 826162 h 1305636"/>
              <a:gd name="T14" fmla="*/ 2046936 w 3384644"/>
              <a:gd name="T15" fmla="*/ 1057670 h 1305636"/>
              <a:gd name="T16" fmla="*/ 2620075 w 3384644"/>
              <a:gd name="T17" fmla="*/ 1207468 h 1305636"/>
              <a:gd name="T18" fmla="*/ 3384268 w 3384644"/>
              <a:gd name="T19" fmla="*/ 1289176 h 1305636"/>
              <a:gd name="T20" fmla="*/ 3384268 w 3384644"/>
              <a:gd name="T21" fmla="*/ 1289176 h 13056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384644"/>
              <a:gd name="T34" fmla="*/ 0 h 1305636"/>
              <a:gd name="T35" fmla="*/ 3384644 w 3384644"/>
              <a:gd name="T36" fmla="*/ 1305636 h 13056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384644" h="1305636">
                <a:moveTo>
                  <a:pt x="0" y="1305636"/>
                </a:moveTo>
                <a:cubicBezTo>
                  <a:pt x="239973" y="1302224"/>
                  <a:pt x="479946" y="1298812"/>
                  <a:pt x="668740" y="1223749"/>
                </a:cubicBezTo>
                <a:cubicBezTo>
                  <a:pt x="857534" y="1148686"/>
                  <a:pt x="1021307" y="1023582"/>
                  <a:pt x="1132764" y="855260"/>
                </a:cubicBezTo>
                <a:cubicBezTo>
                  <a:pt x="1244221" y="686938"/>
                  <a:pt x="1271516" y="350293"/>
                  <a:pt x="1337480" y="213815"/>
                </a:cubicBezTo>
                <a:cubicBezTo>
                  <a:pt x="1403444" y="77337"/>
                  <a:pt x="1469409" y="0"/>
                  <a:pt x="1528549" y="36394"/>
                </a:cubicBezTo>
                <a:cubicBezTo>
                  <a:pt x="1587689" y="72788"/>
                  <a:pt x="1644555" y="300251"/>
                  <a:pt x="1692322" y="432179"/>
                </a:cubicBezTo>
                <a:cubicBezTo>
                  <a:pt x="1740089" y="564107"/>
                  <a:pt x="1756012" y="723331"/>
                  <a:pt x="1815152" y="827964"/>
                </a:cubicBezTo>
                <a:cubicBezTo>
                  <a:pt x="1874292" y="932597"/>
                  <a:pt x="1912961" y="996286"/>
                  <a:pt x="2047164" y="1059976"/>
                </a:cubicBezTo>
                <a:cubicBezTo>
                  <a:pt x="2181367" y="1123666"/>
                  <a:pt x="2397457" y="1171433"/>
                  <a:pt x="2620370" y="1210102"/>
                </a:cubicBezTo>
                <a:cubicBezTo>
                  <a:pt x="2843283" y="1248771"/>
                  <a:pt x="3384644" y="1291988"/>
                  <a:pt x="3384644" y="1291988"/>
                </a:cubicBezTo>
              </a:path>
            </a:pathLst>
          </a:custGeom>
          <a:solidFill>
            <a:srgbClr val="FF0000">
              <a:alpha val="50195"/>
            </a:srgbClr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1082" name="18 Forma libre"/>
          <p:cNvSpPr>
            <a:spLocks noChangeArrowheads="1"/>
          </p:cNvSpPr>
          <p:nvPr/>
        </p:nvSpPr>
        <p:spPr bwMode="auto">
          <a:xfrm>
            <a:off x="3500438" y="4029075"/>
            <a:ext cx="2797175" cy="1277938"/>
          </a:xfrm>
          <a:custGeom>
            <a:avLst/>
            <a:gdLst>
              <a:gd name="T0" fmla="*/ 0 w 2797791"/>
              <a:gd name="T1" fmla="*/ 1274462 h 1278340"/>
              <a:gd name="T2" fmla="*/ 681788 w 2797791"/>
              <a:gd name="T3" fmla="*/ 1192678 h 1278340"/>
              <a:gd name="T4" fmla="*/ 1077226 w 2797791"/>
              <a:gd name="T5" fmla="*/ 770130 h 1278340"/>
              <a:gd name="T6" fmla="*/ 1240855 w 2797791"/>
              <a:gd name="T7" fmla="*/ 184013 h 1278340"/>
              <a:gd name="T8" fmla="*/ 1459028 w 2797791"/>
              <a:gd name="T9" fmla="*/ 20448 h 1278340"/>
              <a:gd name="T10" fmla="*/ 1581749 w 2797791"/>
              <a:gd name="T11" fmla="*/ 306688 h 1278340"/>
              <a:gd name="T12" fmla="*/ 1609021 w 2797791"/>
              <a:gd name="T13" fmla="*/ 565670 h 1278340"/>
              <a:gd name="T14" fmla="*/ 1731743 w 2797791"/>
              <a:gd name="T15" fmla="*/ 838281 h 1278340"/>
              <a:gd name="T16" fmla="*/ 1922643 w 2797791"/>
              <a:gd name="T17" fmla="*/ 1015478 h 1278340"/>
              <a:gd name="T18" fmla="*/ 2372622 w 2797791"/>
              <a:gd name="T19" fmla="*/ 1219939 h 1278340"/>
              <a:gd name="T20" fmla="*/ 2795327 w 2797791"/>
              <a:gd name="T21" fmla="*/ 1274462 h 127834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797791"/>
              <a:gd name="T34" fmla="*/ 0 h 1278340"/>
              <a:gd name="T35" fmla="*/ 2797791 w 2797791"/>
              <a:gd name="T36" fmla="*/ 1278340 h 127834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797791" h="1278340">
                <a:moveTo>
                  <a:pt x="0" y="1276066"/>
                </a:moveTo>
                <a:cubicBezTo>
                  <a:pt x="251346" y="1277203"/>
                  <a:pt x="502693" y="1278340"/>
                  <a:pt x="682388" y="1194179"/>
                </a:cubicBezTo>
                <a:cubicBezTo>
                  <a:pt x="862083" y="1110018"/>
                  <a:pt x="984913" y="939421"/>
                  <a:pt x="1078173" y="771099"/>
                </a:cubicBezTo>
                <a:cubicBezTo>
                  <a:pt x="1171433" y="602777"/>
                  <a:pt x="1178256" y="309349"/>
                  <a:pt x="1241946" y="184245"/>
                </a:cubicBezTo>
                <a:cubicBezTo>
                  <a:pt x="1305636" y="59141"/>
                  <a:pt x="1403445" y="0"/>
                  <a:pt x="1460311" y="20472"/>
                </a:cubicBezTo>
                <a:cubicBezTo>
                  <a:pt x="1517177" y="40944"/>
                  <a:pt x="1558119" y="216090"/>
                  <a:pt x="1583140" y="307075"/>
                </a:cubicBezTo>
                <a:cubicBezTo>
                  <a:pt x="1608161" y="398060"/>
                  <a:pt x="1585415" y="477672"/>
                  <a:pt x="1610436" y="566382"/>
                </a:cubicBezTo>
                <a:cubicBezTo>
                  <a:pt x="1635457" y="655092"/>
                  <a:pt x="1680950" y="764274"/>
                  <a:pt x="1733266" y="839337"/>
                </a:cubicBezTo>
                <a:cubicBezTo>
                  <a:pt x="1785582" y="914400"/>
                  <a:pt x="1817427" y="953068"/>
                  <a:pt x="1924334" y="1016758"/>
                </a:cubicBezTo>
                <a:cubicBezTo>
                  <a:pt x="2031241" y="1080448"/>
                  <a:pt x="2229135" y="1178257"/>
                  <a:pt x="2374711" y="1221475"/>
                </a:cubicBezTo>
                <a:cubicBezTo>
                  <a:pt x="2520287" y="1264693"/>
                  <a:pt x="2659039" y="1270379"/>
                  <a:pt x="2797791" y="1276066"/>
                </a:cubicBezTo>
              </a:path>
            </a:pathLst>
          </a:custGeom>
          <a:solidFill>
            <a:srgbClr val="92D050">
              <a:alpha val="50195"/>
            </a:srgbClr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cxnSp>
        <p:nvCxnSpPr>
          <p:cNvPr id="131083" name="19 Conector recto"/>
          <p:cNvCxnSpPr>
            <a:cxnSpLocks noChangeShapeType="1"/>
          </p:cNvCxnSpPr>
          <p:nvPr/>
        </p:nvCxnSpPr>
        <p:spPr bwMode="auto">
          <a:xfrm>
            <a:off x="1643063" y="5310188"/>
            <a:ext cx="5572125" cy="1587"/>
          </a:xfrm>
          <a:prstGeom prst="line">
            <a:avLst/>
          </a:prstGeom>
          <a:noFill/>
          <a:ln w="57150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084" name="20 Conector recto"/>
          <p:cNvCxnSpPr>
            <a:cxnSpLocks noChangeShapeType="1"/>
          </p:cNvCxnSpPr>
          <p:nvPr/>
        </p:nvCxnSpPr>
        <p:spPr bwMode="auto">
          <a:xfrm rot="5400000">
            <a:off x="4144963" y="4678363"/>
            <a:ext cx="1500187" cy="1587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085" name="21 Conector recto"/>
          <p:cNvCxnSpPr>
            <a:cxnSpLocks noChangeShapeType="1"/>
          </p:cNvCxnSpPr>
          <p:nvPr/>
        </p:nvCxnSpPr>
        <p:spPr bwMode="auto">
          <a:xfrm rot="5400000">
            <a:off x="3386138" y="4676775"/>
            <a:ext cx="1500188" cy="1587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086" name="22 Conector recto de flecha"/>
          <p:cNvCxnSpPr>
            <a:cxnSpLocks noChangeShapeType="1"/>
          </p:cNvCxnSpPr>
          <p:nvPr/>
        </p:nvCxnSpPr>
        <p:spPr bwMode="auto">
          <a:xfrm>
            <a:off x="4214813" y="5429250"/>
            <a:ext cx="571500" cy="1588"/>
          </a:xfrm>
          <a:prstGeom prst="straightConnector1">
            <a:avLst/>
          </a:prstGeom>
          <a:noFill/>
          <a:ln w="9525" algn="ctr">
            <a:solidFill>
              <a:schemeClr val="bg2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087" name="25 Conector recto de flecha"/>
          <p:cNvCxnSpPr>
            <a:cxnSpLocks noChangeShapeType="1"/>
          </p:cNvCxnSpPr>
          <p:nvPr/>
        </p:nvCxnSpPr>
        <p:spPr bwMode="auto">
          <a:xfrm>
            <a:off x="5000625" y="3500438"/>
            <a:ext cx="1714500" cy="1587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088" name="28 Conector recto de flecha"/>
          <p:cNvCxnSpPr>
            <a:cxnSpLocks noChangeShapeType="1"/>
          </p:cNvCxnSpPr>
          <p:nvPr/>
        </p:nvCxnSpPr>
        <p:spPr bwMode="auto">
          <a:xfrm>
            <a:off x="2428875" y="3500438"/>
            <a:ext cx="1714500" cy="1587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089" name="29 Conector recto de flecha"/>
          <p:cNvCxnSpPr>
            <a:cxnSpLocks noChangeShapeType="1"/>
          </p:cNvCxnSpPr>
          <p:nvPr/>
        </p:nvCxnSpPr>
        <p:spPr bwMode="auto">
          <a:xfrm>
            <a:off x="4143375" y="5641975"/>
            <a:ext cx="1714500" cy="1588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090" name="30 Conector recto de flecha"/>
          <p:cNvCxnSpPr>
            <a:cxnSpLocks noChangeShapeType="1"/>
          </p:cNvCxnSpPr>
          <p:nvPr/>
        </p:nvCxnSpPr>
        <p:spPr bwMode="auto">
          <a:xfrm>
            <a:off x="3214688" y="5572125"/>
            <a:ext cx="1714500" cy="1588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310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6072188"/>
            <a:ext cx="15462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763" y="6124575"/>
            <a:ext cx="178117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93" name="33 CuadroTexto"/>
          <p:cNvSpPr txBox="1">
            <a:spLocks noChangeArrowheads="1"/>
          </p:cNvSpPr>
          <p:nvPr/>
        </p:nvSpPr>
        <p:spPr bwMode="auto">
          <a:xfrm>
            <a:off x="4786313" y="6196013"/>
            <a:ext cx="714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s-ES_tradnl" altLang="en-US" sz="1400">
                <a:solidFill>
                  <a:schemeClr val="bg2"/>
                </a:solidFill>
              </a:rPr>
              <a:t>being</a:t>
            </a:r>
          </a:p>
        </p:txBody>
      </p:sp>
      <p:sp>
        <p:nvSpPr>
          <p:cNvPr id="131094" name="34 CuadroTexto"/>
          <p:cNvSpPr txBox="1">
            <a:spLocks noChangeArrowheads="1"/>
          </p:cNvSpPr>
          <p:nvPr/>
        </p:nvSpPr>
        <p:spPr bwMode="auto">
          <a:xfrm>
            <a:off x="6357938" y="776287"/>
            <a:ext cx="2786062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dirty="0">
                <a:solidFill>
                  <a:schemeClr val="bg2"/>
                </a:solidFill>
              </a:rPr>
              <a:t>The t-statistic was introduced in 1908 by William Sealy </a:t>
            </a:r>
            <a:r>
              <a:rPr lang="en-US" altLang="en-US" dirty="0" err="1">
                <a:solidFill>
                  <a:schemeClr val="bg2"/>
                </a:solidFill>
              </a:rPr>
              <a:t>Gosset</a:t>
            </a:r>
            <a:endParaRPr lang="es-ES_tradnl" altLang="en-US" dirty="0">
              <a:solidFill>
                <a:schemeClr val="bg2"/>
              </a:solidFill>
            </a:endParaRPr>
          </a:p>
        </p:txBody>
      </p:sp>
      <p:pic>
        <p:nvPicPr>
          <p:cNvPr id="1310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78" t="26923"/>
          <a:stretch>
            <a:fillRect/>
          </a:stretch>
        </p:blipFill>
        <p:spPr bwMode="auto">
          <a:xfrm>
            <a:off x="285750" y="642938"/>
            <a:ext cx="1109663" cy="13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96" name="37 Flecha derecha"/>
          <p:cNvSpPr>
            <a:spLocks noChangeArrowheads="1"/>
          </p:cNvSpPr>
          <p:nvPr/>
        </p:nvSpPr>
        <p:spPr bwMode="auto">
          <a:xfrm>
            <a:off x="1500188" y="1214438"/>
            <a:ext cx="642937" cy="14287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_tradnl" altLang="en-US"/>
          </a:p>
        </p:txBody>
      </p:sp>
      <p:sp>
        <p:nvSpPr>
          <p:cNvPr id="131097" name="38 Rectángulo"/>
          <p:cNvSpPr>
            <a:spLocks noChangeArrowheads="1"/>
          </p:cNvSpPr>
          <p:nvPr/>
        </p:nvSpPr>
        <p:spPr bwMode="auto">
          <a:xfrm>
            <a:off x="2286000" y="1143000"/>
            <a:ext cx="285750" cy="285750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_tradnl" altLang="en-US"/>
          </a:p>
        </p:txBody>
      </p:sp>
      <p:sp>
        <p:nvSpPr>
          <p:cNvPr id="131098" name="39 Rectángulo"/>
          <p:cNvSpPr>
            <a:spLocks noChangeArrowheads="1"/>
          </p:cNvSpPr>
          <p:nvPr/>
        </p:nvSpPr>
        <p:spPr bwMode="auto">
          <a:xfrm>
            <a:off x="2571750" y="1143000"/>
            <a:ext cx="285750" cy="285750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_tradnl" altLang="en-US"/>
          </a:p>
        </p:txBody>
      </p:sp>
      <p:sp>
        <p:nvSpPr>
          <p:cNvPr id="131099" name="40 Rectángulo"/>
          <p:cNvSpPr>
            <a:spLocks noChangeArrowheads="1"/>
          </p:cNvSpPr>
          <p:nvPr/>
        </p:nvSpPr>
        <p:spPr bwMode="auto">
          <a:xfrm>
            <a:off x="2857500" y="1143000"/>
            <a:ext cx="285750" cy="2857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_tradnl" altLang="en-US"/>
          </a:p>
        </p:txBody>
      </p:sp>
      <p:sp>
        <p:nvSpPr>
          <p:cNvPr id="131100" name="41 Rectángulo"/>
          <p:cNvSpPr>
            <a:spLocks noChangeArrowheads="1"/>
          </p:cNvSpPr>
          <p:nvPr/>
        </p:nvSpPr>
        <p:spPr bwMode="auto">
          <a:xfrm>
            <a:off x="3143250" y="1143000"/>
            <a:ext cx="285750" cy="285750"/>
          </a:xfrm>
          <a:prstGeom prst="rect">
            <a:avLst/>
          </a:prstGeom>
          <a:solidFill>
            <a:srgbClr val="FF0000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_tradnl" altLang="en-US"/>
          </a:p>
        </p:txBody>
      </p:sp>
      <p:sp>
        <p:nvSpPr>
          <p:cNvPr id="131101" name="42 Rectángulo"/>
          <p:cNvSpPr>
            <a:spLocks noChangeArrowheads="1"/>
          </p:cNvSpPr>
          <p:nvPr/>
        </p:nvSpPr>
        <p:spPr bwMode="auto">
          <a:xfrm>
            <a:off x="3429000" y="1143000"/>
            <a:ext cx="285750" cy="2857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_tradnl" altLang="en-US"/>
          </a:p>
        </p:txBody>
      </p:sp>
      <p:sp>
        <p:nvSpPr>
          <p:cNvPr id="131102" name="43 Rectángulo"/>
          <p:cNvSpPr>
            <a:spLocks noChangeArrowheads="1"/>
          </p:cNvSpPr>
          <p:nvPr/>
        </p:nvSpPr>
        <p:spPr bwMode="auto">
          <a:xfrm>
            <a:off x="3714750" y="1143000"/>
            <a:ext cx="285750" cy="28575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_tradnl" altLang="en-US"/>
          </a:p>
        </p:txBody>
      </p:sp>
      <p:sp>
        <p:nvSpPr>
          <p:cNvPr id="131103" name="44 Rectángulo"/>
          <p:cNvSpPr>
            <a:spLocks noChangeArrowheads="1"/>
          </p:cNvSpPr>
          <p:nvPr/>
        </p:nvSpPr>
        <p:spPr bwMode="auto">
          <a:xfrm>
            <a:off x="4000500" y="1143000"/>
            <a:ext cx="285750" cy="285750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_tradnl" altLang="en-US"/>
          </a:p>
        </p:txBody>
      </p:sp>
      <p:sp>
        <p:nvSpPr>
          <p:cNvPr id="131104" name="45 Rectángulo"/>
          <p:cNvSpPr>
            <a:spLocks noChangeArrowheads="1"/>
          </p:cNvSpPr>
          <p:nvPr/>
        </p:nvSpPr>
        <p:spPr bwMode="auto">
          <a:xfrm>
            <a:off x="4286250" y="1143000"/>
            <a:ext cx="285750" cy="285750"/>
          </a:xfrm>
          <a:prstGeom prst="rect">
            <a:avLst/>
          </a:prstGeom>
          <a:solidFill>
            <a:srgbClr val="B3EB35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_tradnl" altLang="en-US"/>
          </a:p>
        </p:txBody>
      </p:sp>
      <p:sp>
        <p:nvSpPr>
          <p:cNvPr id="131105" name="46 Rectángulo"/>
          <p:cNvSpPr>
            <a:spLocks noChangeArrowheads="1"/>
          </p:cNvSpPr>
          <p:nvPr/>
        </p:nvSpPr>
        <p:spPr bwMode="auto">
          <a:xfrm>
            <a:off x="4572000" y="1143000"/>
            <a:ext cx="285750" cy="285750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_tradnl" altLang="en-US"/>
          </a:p>
        </p:txBody>
      </p:sp>
      <p:sp>
        <p:nvSpPr>
          <p:cNvPr id="131106" name="47 Rectángulo"/>
          <p:cNvSpPr>
            <a:spLocks noChangeArrowheads="1"/>
          </p:cNvSpPr>
          <p:nvPr/>
        </p:nvSpPr>
        <p:spPr bwMode="auto">
          <a:xfrm>
            <a:off x="4857750" y="1143000"/>
            <a:ext cx="285750" cy="285750"/>
          </a:xfrm>
          <a:prstGeom prst="rect">
            <a:avLst/>
          </a:prstGeom>
          <a:solidFill>
            <a:srgbClr val="B3EB35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_tradnl" altLang="en-US"/>
          </a:p>
        </p:txBody>
      </p:sp>
      <p:sp>
        <p:nvSpPr>
          <p:cNvPr id="131107" name="48 Rectángulo"/>
          <p:cNvSpPr>
            <a:spLocks noChangeArrowheads="1"/>
          </p:cNvSpPr>
          <p:nvPr/>
        </p:nvSpPr>
        <p:spPr bwMode="auto">
          <a:xfrm>
            <a:off x="5143500" y="1143000"/>
            <a:ext cx="285750" cy="285750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_tradnl" altLang="en-US"/>
          </a:p>
        </p:txBody>
      </p:sp>
      <p:sp>
        <p:nvSpPr>
          <p:cNvPr id="131108" name="49 Rectángulo"/>
          <p:cNvSpPr>
            <a:spLocks noChangeArrowheads="1"/>
          </p:cNvSpPr>
          <p:nvPr/>
        </p:nvSpPr>
        <p:spPr bwMode="auto">
          <a:xfrm>
            <a:off x="5429250" y="1143000"/>
            <a:ext cx="285750" cy="285750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s-ES_tradnl" altLang="en-US"/>
          </a:p>
        </p:txBody>
      </p:sp>
      <p:cxnSp>
        <p:nvCxnSpPr>
          <p:cNvPr id="131109" name="51 Conector recto"/>
          <p:cNvCxnSpPr>
            <a:cxnSpLocks noChangeShapeType="1"/>
          </p:cNvCxnSpPr>
          <p:nvPr/>
        </p:nvCxnSpPr>
        <p:spPr bwMode="auto">
          <a:xfrm rot="5400000" flipH="1" flipV="1">
            <a:off x="3642519" y="1285082"/>
            <a:ext cx="714375" cy="1587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1110" name="52 CuadroTexto"/>
          <p:cNvSpPr txBox="1">
            <a:spLocks noChangeArrowheads="1"/>
          </p:cNvSpPr>
          <p:nvPr/>
        </p:nvSpPr>
        <p:spPr bwMode="auto">
          <a:xfrm>
            <a:off x="2571750" y="857250"/>
            <a:ext cx="2928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/>
            <a:r>
              <a:rPr lang="es-ES_tradnl" altLang="en-US" sz="1400">
                <a:solidFill>
                  <a:schemeClr val="bg2"/>
                </a:solidFill>
              </a:rPr>
              <a:t>cases                     controls</a:t>
            </a:r>
          </a:p>
        </p:txBody>
      </p:sp>
      <p:cxnSp>
        <p:nvCxnSpPr>
          <p:cNvPr id="131111" name="54 Conector recto de flecha"/>
          <p:cNvCxnSpPr>
            <a:cxnSpLocks noChangeShapeType="1"/>
          </p:cNvCxnSpPr>
          <p:nvPr/>
        </p:nvCxnSpPr>
        <p:spPr bwMode="auto">
          <a:xfrm rot="16200000" flipH="1">
            <a:off x="4143375" y="2000251"/>
            <a:ext cx="1214437" cy="500062"/>
          </a:xfrm>
          <a:prstGeom prst="straightConnector1">
            <a:avLst/>
          </a:prstGeom>
          <a:noFill/>
          <a:ln w="9525" algn="ctr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112" name="56 Conector recto de flecha"/>
          <p:cNvCxnSpPr>
            <a:cxnSpLocks noChangeShapeType="1"/>
          </p:cNvCxnSpPr>
          <p:nvPr/>
        </p:nvCxnSpPr>
        <p:spPr bwMode="auto">
          <a:xfrm rot="16200000" flipH="1">
            <a:off x="4393406" y="1964532"/>
            <a:ext cx="1357313" cy="571500"/>
          </a:xfrm>
          <a:prstGeom prst="straightConnector1">
            <a:avLst/>
          </a:prstGeom>
          <a:noFill/>
          <a:ln w="9525" algn="ctr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113" name="58 Conector recto de flecha"/>
          <p:cNvCxnSpPr>
            <a:cxnSpLocks noChangeShapeType="1"/>
          </p:cNvCxnSpPr>
          <p:nvPr/>
        </p:nvCxnSpPr>
        <p:spPr bwMode="auto">
          <a:xfrm rot="16200000" flipH="1">
            <a:off x="4786313" y="2071688"/>
            <a:ext cx="1214437" cy="357187"/>
          </a:xfrm>
          <a:prstGeom prst="straightConnector1">
            <a:avLst/>
          </a:prstGeom>
          <a:noFill/>
          <a:ln w="9525" algn="ctr">
            <a:solidFill>
              <a:schemeClr val="bg2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114" name="59 Conector recto de flecha"/>
          <p:cNvCxnSpPr>
            <a:cxnSpLocks noChangeShapeType="1"/>
          </p:cNvCxnSpPr>
          <p:nvPr/>
        </p:nvCxnSpPr>
        <p:spPr bwMode="auto">
          <a:xfrm rot="16200000" flipH="1">
            <a:off x="3036094" y="2178844"/>
            <a:ext cx="1571625" cy="357187"/>
          </a:xfrm>
          <a:prstGeom prst="straightConnector1">
            <a:avLst/>
          </a:prstGeom>
          <a:noFill/>
          <a:ln w="9525" algn="ctr">
            <a:solidFill>
              <a:schemeClr val="bg2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115" name="62 Conector recto de flecha"/>
          <p:cNvCxnSpPr>
            <a:cxnSpLocks noChangeShapeType="1"/>
          </p:cNvCxnSpPr>
          <p:nvPr/>
        </p:nvCxnSpPr>
        <p:spPr bwMode="auto">
          <a:xfrm rot="16200000" flipH="1">
            <a:off x="2321719" y="2107407"/>
            <a:ext cx="1285875" cy="357187"/>
          </a:xfrm>
          <a:prstGeom prst="straightConnector1">
            <a:avLst/>
          </a:prstGeom>
          <a:noFill/>
          <a:ln w="9525" algn="ctr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1116" name="64 Conector recto de flecha"/>
          <p:cNvCxnSpPr>
            <a:cxnSpLocks noChangeShapeType="1"/>
          </p:cNvCxnSpPr>
          <p:nvPr/>
        </p:nvCxnSpPr>
        <p:spPr bwMode="auto">
          <a:xfrm rot="16200000" flipH="1">
            <a:off x="2000251" y="2071687"/>
            <a:ext cx="1357312" cy="500063"/>
          </a:xfrm>
          <a:prstGeom prst="straightConnector1">
            <a:avLst/>
          </a:prstGeom>
          <a:noFill/>
          <a:ln w="9525" algn="ctr">
            <a:solidFill>
              <a:schemeClr val="bg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1117" name="65 CuadroTexto"/>
          <p:cNvSpPr txBox="1">
            <a:spLocks noChangeArrowheads="1"/>
          </p:cNvSpPr>
          <p:nvPr/>
        </p:nvSpPr>
        <p:spPr bwMode="auto">
          <a:xfrm>
            <a:off x="142875" y="2049463"/>
            <a:ext cx="1643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/>
            <a:r>
              <a:rPr lang="es-ES_tradnl" altLang="en-US" sz="1400">
                <a:solidFill>
                  <a:schemeClr val="bg2"/>
                </a:solidFill>
              </a:rPr>
              <a:t>cases   controls</a:t>
            </a:r>
          </a:p>
        </p:txBody>
      </p:sp>
      <p:cxnSp>
        <p:nvCxnSpPr>
          <p:cNvPr id="131118" name="67 Conector recto"/>
          <p:cNvCxnSpPr>
            <a:cxnSpLocks noChangeShapeType="1"/>
          </p:cNvCxnSpPr>
          <p:nvPr/>
        </p:nvCxnSpPr>
        <p:spPr bwMode="auto">
          <a:xfrm rot="5400000">
            <a:off x="-179387" y="1463675"/>
            <a:ext cx="1928812" cy="1588"/>
          </a:xfrm>
          <a:prstGeom prst="line">
            <a:avLst/>
          </a:prstGeom>
          <a:noFill/>
          <a:ln w="952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1119" name="68 CuadroTexto"/>
          <p:cNvSpPr txBox="1">
            <a:spLocks noChangeArrowheads="1"/>
          </p:cNvSpPr>
          <p:nvPr/>
        </p:nvSpPr>
        <p:spPr bwMode="auto">
          <a:xfrm>
            <a:off x="5643563" y="2714625"/>
            <a:ext cx="714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s-ES_tradnl" altLang="en-US" sz="1800">
                <a:solidFill>
                  <a:schemeClr val="bg2"/>
                </a:solidFill>
              </a:rPr>
              <a:t>X</a:t>
            </a:r>
            <a:r>
              <a:rPr lang="es-ES_tradnl" altLang="en-US" sz="1800" baseline="-2500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31120" name="69 CuadroTexto"/>
          <p:cNvSpPr txBox="1">
            <a:spLocks noChangeArrowheads="1"/>
          </p:cNvSpPr>
          <p:nvPr/>
        </p:nvSpPr>
        <p:spPr bwMode="auto">
          <a:xfrm>
            <a:off x="3214688" y="2714625"/>
            <a:ext cx="714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s-ES_tradnl" altLang="en-US" sz="1800">
                <a:solidFill>
                  <a:schemeClr val="bg2"/>
                </a:solidFill>
              </a:rPr>
              <a:t>X</a:t>
            </a:r>
            <a:r>
              <a:rPr lang="es-ES_tradnl" altLang="en-US" sz="1800" baseline="-2500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31121" name="73 CuadroTexto"/>
          <p:cNvSpPr txBox="1">
            <a:spLocks noChangeArrowheads="1"/>
          </p:cNvSpPr>
          <p:nvPr/>
        </p:nvSpPr>
        <p:spPr bwMode="auto">
          <a:xfrm>
            <a:off x="5500688" y="3500438"/>
            <a:ext cx="9286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s-ES_tradnl" altLang="en-US" sz="2000">
                <a:solidFill>
                  <a:schemeClr val="bg2"/>
                </a:solidFill>
              </a:rPr>
              <a:t>S</a:t>
            </a:r>
            <a:r>
              <a:rPr lang="es-ES_tradnl" altLang="en-US" sz="2000" baseline="-25000">
                <a:solidFill>
                  <a:schemeClr val="bg2"/>
                </a:solidFill>
              </a:rPr>
              <a:t>X2</a:t>
            </a:r>
          </a:p>
        </p:txBody>
      </p:sp>
      <p:sp>
        <p:nvSpPr>
          <p:cNvPr id="131122" name="74 CuadroTexto"/>
          <p:cNvSpPr txBox="1">
            <a:spLocks noChangeArrowheads="1"/>
          </p:cNvSpPr>
          <p:nvPr/>
        </p:nvSpPr>
        <p:spPr bwMode="auto">
          <a:xfrm>
            <a:off x="2786063" y="3500438"/>
            <a:ext cx="9286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s-ES_tradnl" altLang="en-US" sz="2000">
                <a:solidFill>
                  <a:schemeClr val="bg2"/>
                </a:solidFill>
              </a:rPr>
              <a:t>S</a:t>
            </a:r>
            <a:r>
              <a:rPr lang="es-ES_tradnl" altLang="en-US" sz="2000" baseline="-25000">
                <a:solidFill>
                  <a:schemeClr val="bg2"/>
                </a:solidFill>
              </a:rPr>
              <a:t>X1</a:t>
            </a:r>
          </a:p>
        </p:txBody>
      </p:sp>
      <p:sp>
        <p:nvSpPr>
          <p:cNvPr id="131123" name="75 CuadroTexto"/>
          <p:cNvSpPr txBox="1">
            <a:spLocks noChangeArrowheads="1"/>
          </p:cNvSpPr>
          <p:nvPr/>
        </p:nvSpPr>
        <p:spPr bwMode="auto">
          <a:xfrm>
            <a:off x="4714875" y="4743450"/>
            <a:ext cx="714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s-ES_tradnl" altLang="en-US" sz="1800">
                <a:solidFill>
                  <a:schemeClr val="bg2"/>
                </a:solidFill>
              </a:rPr>
              <a:t>X</a:t>
            </a:r>
            <a:r>
              <a:rPr lang="es-ES_tradnl" altLang="en-US" sz="1800" baseline="-2500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31124" name="76 CuadroTexto"/>
          <p:cNvSpPr txBox="1">
            <a:spLocks noChangeArrowheads="1"/>
          </p:cNvSpPr>
          <p:nvPr/>
        </p:nvSpPr>
        <p:spPr bwMode="auto">
          <a:xfrm>
            <a:off x="3643313" y="4857750"/>
            <a:ext cx="7143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s-ES_tradnl" altLang="en-US" sz="1800">
                <a:solidFill>
                  <a:schemeClr val="bg2"/>
                </a:solidFill>
              </a:rPr>
              <a:t>X</a:t>
            </a:r>
            <a:r>
              <a:rPr lang="es-ES_tradnl" altLang="en-US" sz="1800" baseline="-2500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31125" name="77 CuadroTexto"/>
          <p:cNvSpPr txBox="1">
            <a:spLocks noChangeArrowheads="1"/>
          </p:cNvSpPr>
          <p:nvPr/>
        </p:nvSpPr>
        <p:spPr bwMode="auto">
          <a:xfrm>
            <a:off x="4572000" y="5600700"/>
            <a:ext cx="9286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s-ES_tradnl" altLang="en-US" sz="2000">
                <a:solidFill>
                  <a:schemeClr val="bg2"/>
                </a:solidFill>
              </a:rPr>
              <a:t>S</a:t>
            </a:r>
            <a:r>
              <a:rPr lang="es-ES_tradnl" altLang="en-US" sz="2000" baseline="-25000">
                <a:solidFill>
                  <a:schemeClr val="bg2"/>
                </a:solidFill>
              </a:rPr>
              <a:t>X2</a:t>
            </a:r>
          </a:p>
        </p:txBody>
      </p:sp>
      <p:sp>
        <p:nvSpPr>
          <p:cNvPr id="131126" name="78 CuadroTexto"/>
          <p:cNvSpPr txBox="1">
            <a:spLocks noChangeArrowheads="1"/>
          </p:cNvSpPr>
          <p:nvPr/>
        </p:nvSpPr>
        <p:spPr bwMode="auto">
          <a:xfrm>
            <a:off x="3429000" y="5529263"/>
            <a:ext cx="9286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s-ES_tradnl" altLang="en-US" sz="2000">
                <a:solidFill>
                  <a:schemeClr val="bg2"/>
                </a:solidFill>
              </a:rPr>
              <a:t>S</a:t>
            </a:r>
            <a:r>
              <a:rPr lang="es-ES_tradnl" altLang="en-US" sz="2000" baseline="-25000">
                <a:solidFill>
                  <a:schemeClr val="bg2"/>
                </a:solidFill>
              </a:rPr>
              <a:t>X1</a:t>
            </a:r>
          </a:p>
        </p:txBody>
      </p:sp>
      <p:sp>
        <p:nvSpPr>
          <p:cNvPr id="131127" name="79 CuadroTexto"/>
          <p:cNvSpPr txBox="1">
            <a:spLocks noChangeArrowheads="1"/>
          </p:cNvSpPr>
          <p:nvPr/>
        </p:nvSpPr>
        <p:spPr bwMode="auto">
          <a:xfrm>
            <a:off x="142875" y="3286125"/>
            <a:ext cx="25717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/>
            <a:r>
              <a:rPr lang="es-ES_tradnl" altLang="en-US">
                <a:solidFill>
                  <a:schemeClr val="bg2"/>
                </a:solidFill>
              </a:rPr>
              <a:t>Significantly different</a:t>
            </a:r>
          </a:p>
        </p:txBody>
      </p:sp>
      <p:sp>
        <p:nvSpPr>
          <p:cNvPr id="131128" name="80 CuadroTexto"/>
          <p:cNvSpPr txBox="1">
            <a:spLocks noChangeArrowheads="1"/>
          </p:cNvSpPr>
          <p:nvPr/>
        </p:nvSpPr>
        <p:spPr bwMode="auto">
          <a:xfrm>
            <a:off x="71438" y="5313363"/>
            <a:ext cx="292893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/>
            <a:r>
              <a:rPr lang="es-ES_tradnl" altLang="en-US">
                <a:solidFill>
                  <a:schemeClr val="bg2"/>
                </a:solidFill>
              </a:rPr>
              <a:t>Non significantly different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AutoShape 2"/>
          <p:cNvSpPr>
            <a:spLocks noChangeArrowheads="1"/>
          </p:cNvSpPr>
          <p:nvPr/>
        </p:nvSpPr>
        <p:spPr bwMode="auto">
          <a:xfrm rot="16200000" flipV="1">
            <a:off x="3352800" y="3048000"/>
            <a:ext cx="1143000" cy="1143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050 h 21600"/>
              <a:gd name="T14" fmla="*/ 20001 w 21600"/>
              <a:gd name="T15" fmla="*/ 810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808" y="0"/>
                </a:lnTo>
                <a:lnTo>
                  <a:pt x="16808" y="4050"/>
                </a:lnTo>
                <a:lnTo>
                  <a:pt x="12427" y="4050"/>
                </a:lnTo>
                <a:cubicBezTo>
                  <a:pt x="5564" y="4050"/>
                  <a:pt x="0" y="7680"/>
                  <a:pt x="0" y="12158"/>
                </a:cubicBezTo>
                <a:lnTo>
                  <a:pt x="0" y="21600"/>
                </a:lnTo>
                <a:lnTo>
                  <a:pt x="4148" y="21600"/>
                </a:lnTo>
                <a:lnTo>
                  <a:pt x="4148" y="12158"/>
                </a:lnTo>
                <a:cubicBezTo>
                  <a:pt x="4148" y="9921"/>
                  <a:pt x="7855" y="8108"/>
                  <a:pt x="12427" y="8108"/>
                </a:cubicBezTo>
                <a:lnTo>
                  <a:pt x="16808" y="8108"/>
                </a:lnTo>
                <a:lnTo>
                  <a:pt x="16808" y="12158"/>
                </a:lnTo>
                <a:close/>
              </a:path>
            </a:pathLst>
          </a:cu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endParaRPr lang="en-US"/>
          </a:p>
        </p:txBody>
      </p:sp>
      <p:sp>
        <p:nvSpPr>
          <p:cNvPr id="3076" name="AutoShape 5"/>
          <p:cNvSpPr>
            <a:spLocks noChangeArrowheads="1"/>
          </p:cNvSpPr>
          <p:nvPr/>
        </p:nvSpPr>
        <p:spPr bwMode="auto">
          <a:xfrm flipV="1">
            <a:off x="4419600" y="3429000"/>
            <a:ext cx="1219200" cy="1219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4050 h 21600"/>
              <a:gd name="T14" fmla="*/ 20001 w 21600"/>
              <a:gd name="T15" fmla="*/ 810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6808" y="0"/>
                </a:lnTo>
                <a:lnTo>
                  <a:pt x="16808" y="4050"/>
                </a:lnTo>
                <a:lnTo>
                  <a:pt x="12427" y="4050"/>
                </a:lnTo>
                <a:cubicBezTo>
                  <a:pt x="5564" y="4050"/>
                  <a:pt x="0" y="7680"/>
                  <a:pt x="0" y="12158"/>
                </a:cubicBezTo>
                <a:lnTo>
                  <a:pt x="0" y="21600"/>
                </a:lnTo>
                <a:lnTo>
                  <a:pt x="4148" y="21600"/>
                </a:lnTo>
                <a:lnTo>
                  <a:pt x="4148" y="12158"/>
                </a:lnTo>
                <a:cubicBezTo>
                  <a:pt x="4148" y="9921"/>
                  <a:pt x="7855" y="8108"/>
                  <a:pt x="12427" y="8108"/>
                </a:cubicBezTo>
                <a:lnTo>
                  <a:pt x="16808" y="8108"/>
                </a:lnTo>
                <a:lnTo>
                  <a:pt x="16808" y="12158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>
              <a:defRPr/>
            </a:pPr>
            <a:endParaRPr lang="en-GB"/>
          </a:p>
        </p:txBody>
      </p:sp>
      <p:sp>
        <p:nvSpPr>
          <p:cNvPr id="3077" name="AutoShape 6"/>
          <p:cNvSpPr>
            <a:spLocks noChangeArrowheads="1"/>
          </p:cNvSpPr>
          <p:nvPr/>
        </p:nvSpPr>
        <p:spPr bwMode="auto">
          <a:xfrm>
            <a:off x="3124200" y="5502275"/>
            <a:ext cx="2590800" cy="304800"/>
          </a:xfrm>
          <a:prstGeom prst="rightArrow">
            <a:avLst>
              <a:gd name="adj1" fmla="val 50000"/>
              <a:gd name="adj2" fmla="val 212500"/>
            </a:avLst>
          </a:prstGeom>
          <a:solidFill>
            <a:schemeClr val="tx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>
              <a:defRPr/>
            </a:pPr>
            <a:endParaRPr lang="en-GB"/>
          </a:p>
        </p:txBody>
      </p:sp>
      <p:sp>
        <p:nvSpPr>
          <p:cNvPr id="3078" name="Text Box 7"/>
          <p:cNvSpPr txBox="1">
            <a:spLocks noChangeArrowheads="1"/>
          </p:cNvSpPr>
          <p:nvPr/>
        </p:nvSpPr>
        <p:spPr bwMode="auto">
          <a:xfrm>
            <a:off x="0" y="5508625"/>
            <a:ext cx="2932113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 anchor="ctr"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  <a:defRPr/>
            </a:pP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Co-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expressing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 genes...</a:t>
            </a:r>
          </a:p>
        </p:txBody>
      </p:sp>
      <p:sp>
        <p:nvSpPr>
          <p:cNvPr id="3079" name="Text Box 8"/>
          <p:cNvSpPr txBox="1">
            <a:spLocks noChangeArrowheads="1"/>
          </p:cNvSpPr>
          <p:nvPr/>
        </p:nvSpPr>
        <p:spPr bwMode="auto">
          <a:xfrm>
            <a:off x="5754688" y="5426075"/>
            <a:ext cx="2057400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 anchor="ctr">
            <a:spAutoFit/>
          </a:bodyPr>
          <a:lstStyle/>
          <a:p>
            <a:pPr>
              <a:lnSpc>
                <a:spcPct val="70000"/>
              </a:lnSpc>
              <a:spcBef>
                <a:spcPct val="50000"/>
              </a:spcBef>
              <a:defRPr/>
            </a:pP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What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 do 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they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have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 in 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common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6152" name="Text Box 9"/>
          <p:cNvSpPr txBox="1">
            <a:spLocks noChangeArrowheads="1"/>
          </p:cNvSpPr>
          <p:nvPr/>
        </p:nvSpPr>
        <p:spPr bwMode="auto">
          <a:xfrm>
            <a:off x="3448050" y="2605088"/>
            <a:ext cx="23622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altLang="en-US" sz="1800">
                <a:solidFill>
                  <a:schemeClr val="accent2"/>
                </a:solidFill>
              </a:rPr>
              <a:t>Different classes...</a:t>
            </a:r>
          </a:p>
        </p:txBody>
      </p:sp>
      <p:sp>
        <p:nvSpPr>
          <p:cNvPr id="3081" name="Text Box 10"/>
          <p:cNvSpPr txBox="1">
            <a:spLocks noChangeArrowheads="1"/>
          </p:cNvSpPr>
          <p:nvPr/>
        </p:nvSpPr>
        <p:spPr bwMode="auto">
          <a:xfrm>
            <a:off x="5715000" y="4140200"/>
            <a:ext cx="2587625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 anchor="ctr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  <a:defRPr/>
            </a:pP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What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 genes are 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responsible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for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?</a:t>
            </a:r>
          </a:p>
        </p:txBody>
      </p:sp>
      <p:graphicFrame>
        <p:nvGraphicFramePr>
          <p:cNvPr id="6146" name="Object 13"/>
          <p:cNvGraphicFramePr>
            <a:graphicFrameLocks noChangeAspect="1"/>
          </p:cNvGraphicFramePr>
          <p:nvPr/>
        </p:nvGraphicFramePr>
        <p:xfrm>
          <a:off x="3810000" y="3657600"/>
          <a:ext cx="88265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Foto de Photo Editor" r:id="rId3" imgW="1324160" imgH="2676899" progId="MSPhotoEd.3">
                  <p:embed/>
                </p:oleObj>
              </mc:Choice>
              <mc:Fallback>
                <p:oleObj name="Foto de Photo Editor" r:id="rId3" imgW="1324160" imgH="2676899" progId="MSPhotoEd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3657600"/>
                        <a:ext cx="882650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4" name="Text Box 28"/>
          <p:cNvSpPr txBox="1">
            <a:spLocks noChangeArrowheads="1"/>
          </p:cNvSpPr>
          <p:nvPr/>
        </p:nvSpPr>
        <p:spPr bwMode="auto">
          <a:xfrm>
            <a:off x="533400" y="3733800"/>
            <a:ext cx="2743200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1800">
                <a:solidFill>
                  <a:schemeClr val="accent2"/>
                </a:solidFill>
              </a:rPr>
              <a:t>Molecular classification of samples</a:t>
            </a:r>
          </a:p>
        </p:txBody>
      </p:sp>
      <p:sp>
        <p:nvSpPr>
          <p:cNvPr id="6155" name="Rectangle 29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8382000" cy="114300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GB" altLang="en-US" sz="3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Supervised problems.</a:t>
            </a:r>
            <a:r>
              <a:rPr lang="en-GB" altLang="en-US" sz="40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/>
            </a:r>
            <a:br>
              <a:rPr lang="en-GB" altLang="en-US" sz="40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</a:br>
            <a:r>
              <a:rPr lang="en-GB" altLang="en-US" sz="40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/>
            </a:r>
            <a:br>
              <a:rPr lang="en-GB" altLang="en-US" sz="40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</a:br>
            <a:r>
              <a:rPr lang="en-GB" altLang="en-US" sz="32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sample classification</a:t>
            </a:r>
            <a:endParaRPr lang="en-GB" altLang="en-US" sz="28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3084" name="AutoShape 30"/>
          <p:cNvSpPr>
            <a:spLocks noChangeArrowheads="1"/>
          </p:cNvSpPr>
          <p:nvPr/>
        </p:nvSpPr>
        <p:spPr bwMode="auto">
          <a:xfrm rot="1903607">
            <a:off x="2057400" y="2895600"/>
            <a:ext cx="1981200" cy="304800"/>
          </a:xfrm>
          <a:prstGeom prst="rightArrow">
            <a:avLst>
              <a:gd name="adj1" fmla="val 50000"/>
              <a:gd name="adj2" fmla="val 162500"/>
            </a:avLst>
          </a:prstGeom>
          <a:solidFill>
            <a:schemeClr val="tx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/>
          <a:p>
            <a:pPr>
              <a:defRPr/>
            </a:pPr>
            <a:endParaRPr lang="en-GB"/>
          </a:p>
        </p:txBody>
      </p:sp>
      <p:sp>
        <p:nvSpPr>
          <p:cNvPr id="3085" name="Text Box 31"/>
          <p:cNvSpPr txBox="1">
            <a:spLocks noChangeArrowheads="1"/>
          </p:cNvSpPr>
          <p:nvPr/>
        </p:nvSpPr>
        <p:spPr bwMode="auto">
          <a:xfrm>
            <a:off x="0" y="1828800"/>
            <a:ext cx="2590800" cy="123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Can 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we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find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groups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 of 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experiments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with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 similar gene 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expression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s-ES_tradnl" sz="1800" dirty="0" err="1">
                <a:solidFill>
                  <a:schemeClr val="tx1">
                    <a:lumMod val="75000"/>
                  </a:schemeClr>
                </a:solidFill>
              </a:rPr>
              <a:t>profiles</a:t>
            </a:r>
            <a:r>
              <a:rPr lang="es-ES_tradnl" sz="1800" dirty="0">
                <a:solidFill>
                  <a:schemeClr val="tx1">
                    <a:lumMod val="75000"/>
                  </a:schemeClr>
                </a:solidFill>
              </a:rPr>
              <a:t>?</a:t>
            </a:r>
            <a:endParaRPr lang="es-ES" sz="18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0"/>
            <a:ext cx="5226496" cy="1143000"/>
          </a:xfrm>
        </p:spPr>
        <p:txBody>
          <a:bodyPr/>
          <a:lstStyle/>
          <a:p>
            <a:r>
              <a:rPr lang="en-GB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Predictors and molecular signatures</a:t>
            </a:r>
          </a:p>
        </p:txBody>
      </p:sp>
      <p:sp>
        <p:nvSpPr>
          <p:cNvPr id="135171" name="Text Box 3"/>
          <p:cNvSpPr txBox="1">
            <a:spLocks noChangeArrowheads="1"/>
          </p:cNvSpPr>
          <p:nvPr/>
        </p:nvSpPr>
        <p:spPr bwMode="auto">
          <a:xfrm>
            <a:off x="5486400" y="228600"/>
            <a:ext cx="32004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ES_tradnl" altLang="en-US">
                <a:solidFill>
                  <a:schemeClr val="accent2"/>
                </a:solidFill>
              </a:rPr>
              <a:t>What is a predictor?</a:t>
            </a:r>
          </a:p>
          <a:p>
            <a:pPr algn="l">
              <a:spcBef>
                <a:spcPct val="50000"/>
              </a:spcBef>
            </a:pPr>
            <a:r>
              <a:rPr lang="es-ES_tradnl" altLang="en-US">
                <a:solidFill>
                  <a:schemeClr val="accent2"/>
                </a:solidFill>
              </a:rPr>
              <a:t>Intuitive notion:</a:t>
            </a:r>
            <a:endParaRPr lang="en-GB" altLang="en-US">
              <a:solidFill>
                <a:schemeClr val="accent2"/>
              </a:solidFill>
            </a:endParaRPr>
          </a:p>
        </p:txBody>
      </p:sp>
      <p:sp>
        <p:nvSpPr>
          <p:cNvPr id="135172" name="Rectangle 5"/>
          <p:cNvSpPr>
            <a:spLocks noChangeArrowheads="1"/>
          </p:cNvSpPr>
          <p:nvPr/>
        </p:nvSpPr>
        <p:spPr bwMode="auto">
          <a:xfrm rot="16200000" flipH="1">
            <a:off x="1371600" y="22860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73" name="Rectangle 6"/>
          <p:cNvSpPr>
            <a:spLocks noChangeArrowheads="1"/>
          </p:cNvSpPr>
          <p:nvPr/>
        </p:nvSpPr>
        <p:spPr bwMode="auto">
          <a:xfrm rot="16200000" flipH="1">
            <a:off x="1217613" y="16764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74" name="Rectangle 7"/>
          <p:cNvSpPr>
            <a:spLocks noChangeArrowheads="1"/>
          </p:cNvSpPr>
          <p:nvPr/>
        </p:nvSpPr>
        <p:spPr bwMode="auto">
          <a:xfrm rot="16200000" flipH="1">
            <a:off x="1217613" y="19812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75" name="Rectangle 8"/>
          <p:cNvSpPr>
            <a:spLocks noChangeArrowheads="1"/>
          </p:cNvSpPr>
          <p:nvPr/>
        </p:nvSpPr>
        <p:spPr bwMode="auto">
          <a:xfrm rot="16200000" flipH="1">
            <a:off x="1217613" y="18288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76" name="Rectangle 9"/>
          <p:cNvSpPr>
            <a:spLocks noChangeArrowheads="1"/>
          </p:cNvSpPr>
          <p:nvPr/>
        </p:nvSpPr>
        <p:spPr bwMode="auto">
          <a:xfrm rot="16200000" flipH="1">
            <a:off x="1219200" y="21336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77" name="Rectangle 10"/>
          <p:cNvSpPr>
            <a:spLocks noChangeArrowheads="1"/>
          </p:cNvSpPr>
          <p:nvPr/>
        </p:nvSpPr>
        <p:spPr bwMode="auto">
          <a:xfrm rot="16200000" flipH="1">
            <a:off x="1219200" y="22860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78" name="Rectangle 11"/>
          <p:cNvSpPr>
            <a:spLocks noChangeArrowheads="1"/>
          </p:cNvSpPr>
          <p:nvPr/>
        </p:nvSpPr>
        <p:spPr bwMode="auto">
          <a:xfrm rot="16200000" flipH="1">
            <a:off x="1371600" y="21336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79" name="Rectangle 12"/>
          <p:cNvSpPr>
            <a:spLocks noChangeArrowheads="1"/>
          </p:cNvSpPr>
          <p:nvPr/>
        </p:nvSpPr>
        <p:spPr bwMode="auto">
          <a:xfrm rot="16200000" flipH="1">
            <a:off x="1370013" y="16764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80" name="Rectangle 13"/>
          <p:cNvSpPr>
            <a:spLocks noChangeArrowheads="1"/>
          </p:cNvSpPr>
          <p:nvPr/>
        </p:nvSpPr>
        <p:spPr bwMode="auto">
          <a:xfrm rot="16200000" flipH="1">
            <a:off x="1370013" y="19812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81" name="Rectangle 14"/>
          <p:cNvSpPr>
            <a:spLocks noChangeArrowheads="1"/>
          </p:cNvSpPr>
          <p:nvPr/>
        </p:nvSpPr>
        <p:spPr bwMode="auto">
          <a:xfrm rot="16200000" flipH="1">
            <a:off x="1370013" y="18288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82" name="Rectangle 16"/>
          <p:cNvSpPr>
            <a:spLocks noChangeArrowheads="1"/>
          </p:cNvSpPr>
          <p:nvPr/>
        </p:nvSpPr>
        <p:spPr bwMode="auto">
          <a:xfrm rot="16200000" flipH="1">
            <a:off x="4343400" y="228758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83" name="Rectangle 17"/>
          <p:cNvSpPr>
            <a:spLocks noChangeArrowheads="1"/>
          </p:cNvSpPr>
          <p:nvPr/>
        </p:nvSpPr>
        <p:spPr bwMode="auto">
          <a:xfrm rot="16200000" flipH="1">
            <a:off x="4189413" y="167798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84" name="Rectangle 18"/>
          <p:cNvSpPr>
            <a:spLocks noChangeArrowheads="1"/>
          </p:cNvSpPr>
          <p:nvPr/>
        </p:nvSpPr>
        <p:spPr bwMode="auto">
          <a:xfrm rot="16200000" flipH="1">
            <a:off x="4189413" y="198278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85" name="Rectangle 19"/>
          <p:cNvSpPr>
            <a:spLocks noChangeArrowheads="1"/>
          </p:cNvSpPr>
          <p:nvPr/>
        </p:nvSpPr>
        <p:spPr bwMode="auto">
          <a:xfrm rot="16200000" flipH="1">
            <a:off x="4189413" y="183038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86" name="Rectangle 20"/>
          <p:cNvSpPr>
            <a:spLocks noChangeArrowheads="1"/>
          </p:cNvSpPr>
          <p:nvPr/>
        </p:nvSpPr>
        <p:spPr bwMode="auto">
          <a:xfrm rot="16200000" flipH="1">
            <a:off x="4191000" y="213518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87" name="Rectangle 21"/>
          <p:cNvSpPr>
            <a:spLocks noChangeArrowheads="1"/>
          </p:cNvSpPr>
          <p:nvPr/>
        </p:nvSpPr>
        <p:spPr bwMode="auto">
          <a:xfrm rot="16200000" flipH="1">
            <a:off x="4191000" y="228758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88" name="Rectangle 22"/>
          <p:cNvSpPr>
            <a:spLocks noChangeArrowheads="1"/>
          </p:cNvSpPr>
          <p:nvPr/>
        </p:nvSpPr>
        <p:spPr bwMode="auto">
          <a:xfrm rot="16200000" flipH="1">
            <a:off x="4343400" y="213518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89" name="Rectangle 23"/>
          <p:cNvSpPr>
            <a:spLocks noChangeArrowheads="1"/>
          </p:cNvSpPr>
          <p:nvPr/>
        </p:nvSpPr>
        <p:spPr bwMode="auto">
          <a:xfrm rot="16200000" flipH="1">
            <a:off x="4341813" y="167798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90" name="Rectangle 24"/>
          <p:cNvSpPr>
            <a:spLocks noChangeArrowheads="1"/>
          </p:cNvSpPr>
          <p:nvPr/>
        </p:nvSpPr>
        <p:spPr bwMode="auto">
          <a:xfrm rot="16200000" flipH="1">
            <a:off x="4341813" y="198278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91" name="Rectangle 25"/>
          <p:cNvSpPr>
            <a:spLocks noChangeArrowheads="1"/>
          </p:cNvSpPr>
          <p:nvPr/>
        </p:nvSpPr>
        <p:spPr bwMode="auto">
          <a:xfrm rot="16200000" flipH="1">
            <a:off x="4341813" y="183038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92" name="Rectangle 27"/>
          <p:cNvSpPr>
            <a:spLocks noChangeArrowheads="1"/>
          </p:cNvSpPr>
          <p:nvPr/>
        </p:nvSpPr>
        <p:spPr bwMode="auto">
          <a:xfrm rot="16200000" flipH="1">
            <a:off x="1371600" y="30480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93" name="Rectangle 28"/>
          <p:cNvSpPr>
            <a:spLocks noChangeArrowheads="1"/>
          </p:cNvSpPr>
          <p:nvPr/>
        </p:nvSpPr>
        <p:spPr bwMode="auto">
          <a:xfrm rot="16200000" flipH="1">
            <a:off x="1217613" y="24384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94" name="Rectangle 29"/>
          <p:cNvSpPr>
            <a:spLocks noChangeArrowheads="1"/>
          </p:cNvSpPr>
          <p:nvPr/>
        </p:nvSpPr>
        <p:spPr bwMode="auto">
          <a:xfrm rot="16200000" flipH="1">
            <a:off x="1217613" y="27432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95" name="Rectangle 30"/>
          <p:cNvSpPr>
            <a:spLocks noChangeArrowheads="1"/>
          </p:cNvSpPr>
          <p:nvPr/>
        </p:nvSpPr>
        <p:spPr bwMode="auto">
          <a:xfrm rot="16200000" flipH="1">
            <a:off x="1217613" y="25908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96" name="Rectangle 31"/>
          <p:cNvSpPr>
            <a:spLocks noChangeArrowheads="1"/>
          </p:cNvSpPr>
          <p:nvPr/>
        </p:nvSpPr>
        <p:spPr bwMode="auto">
          <a:xfrm rot="16200000" flipH="1">
            <a:off x="1219200" y="28956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97" name="Rectangle 32"/>
          <p:cNvSpPr>
            <a:spLocks noChangeArrowheads="1"/>
          </p:cNvSpPr>
          <p:nvPr/>
        </p:nvSpPr>
        <p:spPr bwMode="auto">
          <a:xfrm rot="16200000" flipH="1">
            <a:off x="1219200" y="30480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98" name="Rectangle 33"/>
          <p:cNvSpPr>
            <a:spLocks noChangeArrowheads="1"/>
          </p:cNvSpPr>
          <p:nvPr/>
        </p:nvSpPr>
        <p:spPr bwMode="auto">
          <a:xfrm rot="16200000" flipH="1">
            <a:off x="1371600" y="28956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199" name="Rectangle 34"/>
          <p:cNvSpPr>
            <a:spLocks noChangeArrowheads="1"/>
          </p:cNvSpPr>
          <p:nvPr/>
        </p:nvSpPr>
        <p:spPr bwMode="auto">
          <a:xfrm rot="16200000" flipH="1">
            <a:off x="1370013" y="24384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00" name="Rectangle 35"/>
          <p:cNvSpPr>
            <a:spLocks noChangeArrowheads="1"/>
          </p:cNvSpPr>
          <p:nvPr/>
        </p:nvSpPr>
        <p:spPr bwMode="auto">
          <a:xfrm rot="16200000" flipH="1">
            <a:off x="1370013" y="27432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01" name="Rectangle 36"/>
          <p:cNvSpPr>
            <a:spLocks noChangeArrowheads="1"/>
          </p:cNvSpPr>
          <p:nvPr/>
        </p:nvSpPr>
        <p:spPr bwMode="auto">
          <a:xfrm rot="16200000" flipH="1">
            <a:off x="1370013" y="25908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02" name="Rectangle 38"/>
          <p:cNvSpPr>
            <a:spLocks noChangeArrowheads="1"/>
          </p:cNvSpPr>
          <p:nvPr/>
        </p:nvSpPr>
        <p:spPr bwMode="auto">
          <a:xfrm rot="16200000" flipH="1">
            <a:off x="4344988" y="30480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03" name="Rectangle 39"/>
          <p:cNvSpPr>
            <a:spLocks noChangeArrowheads="1"/>
          </p:cNvSpPr>
          <p:nvPr/>
        </p:nvSpPr>
        <p:spPr bwMode="auto">
          <a:xfrm rot="16200000" flipH="1">
            <a:off x="4191000" y="24384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04" name="Rectangle 40"/>
          <p:cNvSpPr>
            <a:spLocks noChangeArrowheads="1"/>
          </p:cNvSpPr>
          <p:nvPr/>
        </p:nvSpPr>
        <p:spPr bwMode="auto">
          <a:xfrm rot="16200000" flipH="1">
            <a:off x="4191000" y="27432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05" name="Rectangle 41"/>
          <p:cNvSpPr>
            <a:spLocks noChangeArrowheads="1"/>
          </p:cNvSpPr>
          <p:nvPr/>
        </p:nvSpPr>
        <p:spPr bwMode="auto">
          <a:xfrm rot="16200000" flipH="1">
            <a:off x="4191000" y="25908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06" name="Rectangle 42"/>
          <p:cNvSpPr>
            <a:spLocks noChangeArrowheads="1"/>
          </p:cNvSpPr>
          <p:nvPr/>
        </p:nvSpPr>
        <p:spPr bwMode="auto">
          <a:xfrm rot="16200000" flipH="1">
            <a:off x="4192588" y="28956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07" name="Rectangle 43"/>
          <p:cNvSpPr>
            <a:spLocks noChangeArrowheads="1"/>
          </p:cNvSpPr>
          <p:nvPr/>
        </p:nvSpPr>
        <p:spPr bwMode="auto">
          <a:xfrm rot="16200000" flipH="1">
            <a:off x="4192588" y="30480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08" name="Rectangle 44"/>
          <p:cNvSpPr>
            <a:spLocks noChangeArrowheads="1"/>
          </p:cNvSpPr>
          <p:nvPr/>
        </p:nvSpPr>
        <p:spPr bwMode="auto">
          <a:xfrm rot="16200000" flipH="1">
            <a:off x="4344988" y="28956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09" name="Rectangle 45"/>
          <p:cNvSpPr>
            <a:spLocks noChangeArrowheads="1"/>
          </p:cNvSpPr>
          <p:nvPr/>
        </p:nvSpPr>
        <p:spPr bwMode="auto">
          <a:xfrm rot="16200000" flipH="1">
            <a:off x="4343400" y="24384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10" name="Rectangle 46"/>
          <p:cNvSpPr>
            <a:spLocks noChangeArrowheads="1"/>
          </p:cNvSpPr>
          <p:nvPr/>
        </p:nvSpPr>
        <p:spPr bwMode="auto">
          <a:xfrm rot="16200000" flipH="1">
            <a:off x="4343400" y="27432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11" name="Rectangle 47"/>
          <p:cNvSpPr>
            <a:spLocks noChangeArrowheads="1"/>
          </p:cNvSpPr>
          <p:nvPr/>
        </p:nvSpPr>
        <p:spPr bwMode="auto">
          <a:xfrm rot="16200000" flipH="1">
            <a:off x="4343400" y="25908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12" name="Rectangle 49"/>
          <p:cNvSpPr>
            <a:spLocks noChangeArrowheads="1"/>
          </p:cNvSpPr>
          <p:nvPr/>
        </p:nvSpPr>
        <p:spPr bwMode="auto">
          <a:xfrm rot="16200000" flipH="1">
            <a:off x="1371600" y="38100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13" name="Rectangle 50"/>
          <p:cNvSpPr>
            <a:spLocks noChangeArrowheads="1"/>
          </p:cNvSpPr>
          <p:nvPr/>
        </p:nvSpPr>
        <p:spPr bwMode="auto">
          <a:xfrm rot="16200000" flipH="1">
            <a:off x="1217613" y="32004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14" name="Rectangle 51"/>
          <p:cNvSpPr>
            <a:spLocks noChangeArrowheads="1"/>
          </p:cNvSpPr>
          <p:nvPr/>
        </p:nvSpPr>
        <p:spPr bwMode="auto">
          <a:xfrm rot="16200000" flipH="1">
            <a:off x="1217613" y="35052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15" name="Rectangle 52"/>
          <p:cNvSpPr>
            <a:spLocks noChangeArrowheads="1"/>
          </p:cNvSpPr>
          <p:nvPr/>
        </p:nvSpPr>
        <p:spPr bwMode="auto">
          <a:xfrm rot="16200000" flipH="1">
            <a:off x="1217613" y="33528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16" name="Rectangle 53"/>
          <p:cNvSpPr>
            <a:spLocks noChangeArrowheads="1"/>
          </p:cNvSpPr>
          <p:nvPr/>
        </p:nvSpPr>
        <p:spPr bwMode="auto">
          <a:xfrm rot="16200000" flipH="1">
            <a:off x="1219200" y="36576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17" name="Rectangle 54"/>
          <p:cNvSpPr>
            <a:spLocks noChangeArrowheads="1"/>
          </p:cNvSpPr>
          <p:nvPr/>
        </p:nvSpPr>
        <p:spPr bwMode="auto">
          <a:xfrm rot="16200000" flipH="1">
            <a:off x="1219200" y="38100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18" name="Rectangle 55"/>
          <p:cNvSpPr>
            <a:spLocks noChangeArrowheads="1"/>
          </p:cNvSpPr>
          <p:nvPr/>
        </p:nvSpPr>
        <p:spPr bwMode="auto">
          <a:xfrm rot="16200000" flipH="1">
            <a:off x="1371600" y="36576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19" name="Rectangle 56"/>
          <p:cNvSpPr>
            <a:spLocks noChangeArrowheads="1"/>
          </p:cNvSpPr>
          <p:nvPr/>
        </p:nvSpPr>
        <p:spPr bwMode="auto">
          <a:xfrm rot="16200000" flipH="1">
            <a:off x="1370013" y="32004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20" name="Rectangle 57"/>
          <p:cNvSpPr>
            <a:spLocks noChangeArrowheads="1"/>
          </p:cNvSpPr>
          <p:nvPr/>
        </p:nvSpPr>
        <p:spPr bwMode="auto">
          <a:xfrm rot="16200000" flipH="1">
            <a:off x="1370013" y="35052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21" name="Rectangle 58"/>
          <p:cNvSpPr>
            <a:spLocks noChangeArrowheads="1"/>
          </p:cNvSpPr>
          <p:nvPr/>
        </p:nvSpPr>
        <p:spPr bwMode="auto">
          <a:xfrm rot="16200000" flipH="1">
            <a:off x="1370013" y="33528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22" name="Rectangle 60"/>
          <p:cNvSpPr>
            <a:spLocks noChangeArrowheads="1"/>
          </p:cNvSpPr>
          <p:nvPr/>
        </p:nvSpPr>
        <p:spPr bwMode="auto">
          <a:xfrm rot="16200000" flipH="1">
            <a:off x="4344988" y="38100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23" name="Rectangle 61"/>
          <p:cNvSpPr>
            <a:spLocks noChangeArrowheads="1"/>
          </p:cNvSpPr>
          <p:nvPr/>
        </p:nvSpPr>
        <p:spPr bwMode="auto">
          <a:xfrm rot="16200000" flipH="1">
            <a:off x="4191000" y="32004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24" name="Rectangle 62"/>
          <p:cNvSpPr>
            <a:spLocks noChangeArrowheads="1"/>
          </p:cNvSpPr>
          <p:nvPr/>
        </p:nvSpPr>
        <p:spPr bwMode="auto">
          <a:xfrm rot="16200000" flipH="1">
            <a:off x="4191000" y="35052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25" name="Rectangle 63"/>
          <p:cNvSpPr>
            <a:spLocks noChangeArrowheads="1"/>
          </p:cNvSpPr>
          <p:nvPr/>
        </p:nvSpPr>
        <p:spPr bwMode="auto">
          <a:xfrm rot="16200000" flipH="1">
            <a:off x="4191000" y="33528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26" name="Rectangle 64"/>
          <p:cNvSpPr>
            <a:spLocks noChangeArrowheads="1"/>
          </p:cNvSpPr>
          <p:nvPr/>
        </p:nvSpPr>
        <p:spPr bwMode="auto">
          <a:xfrm rot="16200000" flipH="1">
            <a:off x="4192588" y="36576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27" name="Rectangle 65"/>
          <p:cNvSpPr>
            <a:spLocks noChangeArrowheads="1"/>
          </p:cNvSpPr>
          <p:nvPr/>
        </p:nvSpPr>
        <p:spPr bwMode="auto">
          <a:xfrm rot="16200000" flipH="1">
            <a:off x="4192588" y="38100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28" name="Rectangle 66"/>
          <p:cNvSpPr>
            <a:spLocks noChangeArrowheads="1"/>
          </p:cNvSpPr>
          <p:nvPr/>
        </p:nvSpPr>
        <p:spPr bwMode="auto">
          <a:xfrm rot="16200000" flipH="1">
            <a:off x="4344988" y="36576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29" name="Rectangle 67"/>
          <p:cNvSpPr>
            <a:spLocks noChangeArrowheads="1"/>
          </p:cNvSpPr>
          <p:nvPr/>
        </p:nvSpPr>
        <p:spPr bwMode="auto">
          <a:xfrm rot="16200000" flipH="1">
            <a:off x="4343400" y="32004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30" name="Rectangle 68"/>
          <p:cNvSpPr>
            <a:spLocks noChangeArrowheads="1"/>
          </p:cNvSpPr>
          <p:nvPr/>
        </p:nvSpPr>
        <p:spPr bwMode="auto">
          <a:xfrm rot="16200000" flipH="1">
            <a:off x="4343400" y="35052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31" name="Rectangle 69"/>
          <p:cNvSpPr>
            <a:spLocks noChangeArrowheads="1"/>
          </p:cNvSpPr>
          <p:nvPr/>
        </p:nvSpPr>
        <p:spPr bwMode="auto">
          <a:xfrm rot="16200000" flipH="1">
            <a:off x="4343400" y="33528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32" name="Rectangle 70"/>
          <p:cNvSpPr>
            <a:spLocks noChangeArrowheads="1"/>
          </p:cNvSpPr>
          <p:nvPr/>
        </p:nvSpPr>
        <p:spPr bwMode="auto">
          <a:xfrm rot="16200000" flipH="1">
            <a:off x="5027613" y="167798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33" name="Rectangle 71"/>
          <p:cNvSpPr>
            <a:spLocks noChangeArrowheads="1"/>
          </p:cNvSpPr>
          <p:nvPr/>
        </p:nvSpPr>
        <p:spPr bwMode="auto">
          <a:xfrm rot="16200000" flipH="1">
            <a:off x="5027613" y="198278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34" name="Rectangle 72"/>
          <p:cNvSpPr>
            <a:spLocks noChangeArrowheads="1"/>
          </p:cNvSpPr>
          <p:nvPr/>
        </p:nvSpPr>
        <p:spPr bwMode="auto">
          <a:xfrm rot="16200000" flipH="1">
            <a:off x="5027613" y="183038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35" name="Rectangle 73"/>
          <p:cNvSpPr>
            <a:spLocks noChangeArrowheads="1"/>
          </p:cNvSpPr>
          <p:nvPr/>
        </p:nvSpPr>
        <p:spPr bwMode="auto">
          <a:xfrm rot="16200000" flipH="1">
            <a:off x="5029200" y="213518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36" name="Rectangle 74"/>
          <p:cNvSpPr>
            <a:spLocks noChangeArrowheads="1"/>
          </p:cNvSpPr>
          <p:nvPr/>
        </p:nvSpPr>
        <p:spPr bwMode="auto">
          <a:xfrm rot="16200000" flipH="1">
            <a:off x="5029200" y="228758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37" name="Rectangle 75"/>
          <p:cNvSpPr>
            <a:spLocks noChangeArrowheads="1"/>
          </p:cNvSpPr>
          <p:nvPr/>
        </p:nvSpPr>
        <p:spPr bwMode="auto">
          <a:xfrm rot="16200000" flipH="1">
            <a:off x="5029200" y="24384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38" name="Rectangle 76"/>
          <p:cNvSpPr>
            <a:spLocks noChangeArrowheads="1"/>
          </p:cNvSpPr>
          <p:nvPr/>
        </p:nvSpPr>
        <p:spPr bwMode="auto">
          <a:xfrm rot="16200000" flipH="1">
            <a:off x="5029200" y="27432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39" name="Rectangle 77"/>
          <p:cNvSpPr>
            <a:spLocks noChangeArrowheads="1"/>
          </p:cNvSpPr>
          <p:nvPr/>
        </p:nvSpPr>
        <p:spPr bwMode="auto">
          <a:xfrm rot="16200000" flipH="1">
            <a:off x="5029200" y="25908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40" name="Rectangle 78"/>
          <p:cNvSpPr>
            <a:spLocks noChangeArrowheads="1"/>
          </p:cNvSpPr>
          <p:nvPr/>
        </p:nvSpPr>
        <p:spPr bwMode="auto">
          <a:xfrm rot="16200000" flipH="1">
            <a:off x="5029200" y="28956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41" name="Rectangle 79"/>
          <p:cNvSpPr>
            <a:spLocks noChangeArrowheads="1"/>
          </p:cNvSpPr>
          <p:nvPr/>
        </p:nvSpPr>
        <p:spPr bwMode="auto">
          <a:xfrm rot="16200000" flipH="1">
            <a:off x="5029200" y="30480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42" name="Rectangle 80"/>
          <p:cNvSpPr>
            <a:spLocks noChangeArrowheads="1"/>
          </p:cNvSpPr>
          <p:nvPr/>
        </p:nvSpPr>
        <p:spPr bwMode="auto">
          <a:xfrm rot="16200000" flipH="1">
            <a:off x="5029200" y="32004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43" name="Rectangle 81"/>
          <p:cNvSpPr>
            <a:spLocks noChangeArrowheads="1"/>
          </p:cNvSpPr>
          <p:nvPr/>
        </p:nvSpPr>
        <p:spPr bwMode="auto">
          <a:xfrm rot="16200000" flipH="1">
            <a:off x="5029200" y="35052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44" name="Rectangle 82"/>
          <p:cNvSpPr>
            <a:spLocks noChangeArrowheads="1"/>
          </p:cNvSpPr>
          <p:nvPr/>
        </p:nvSpPr>
        <p:spPr bwMode="auto">
          <a:xfrm rot="16200000" flipH="1">
            <a:off x="5029200" y="33528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45" name="Rectangle 83"/>
          <p:cNvSpPr>
            <a:spLocks noChangeArrowheads="1"/>
          </p:cNvSpPr>
          <p:nvPr/>
        </p:nvSpPr>
        <p:spPr bwMode="auto">
          <a:xfrm rot="16200000" flipH="1">
            <a:off x="5029200" y="36576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46" name="Rectangle 84"/>
          <p:cNvSpPr>
            <a:spLocks noChangeArrowheads="1"/>
          </p:cNvSpPr>
          <p:nvPr/>
        </p:nvSpPr>
        <p:spPr bwMode="auto">
          <a:xfrm rot="16200000" flipH="1">
            <a:off x="5029200" y="38100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47" name="Text Box 85"/>
          <p:cNvSpPr txBox="1">
            <a:spLocks noChangeArrowheads="1"/>
          </p:cNvSpPr>
          <p:nvPr/>
        </p:nvSpPr>
        <p:spPr bwMode="auto">
          <a:xfrm>
            <a:off x="1143000" y="1143000"/>
            <a:ext cx="182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ES_tradnl" altLang="en-US">
                <a:solidFill>
                  <a:schemeClr val="accent2"/>
                </a:solidFill>
              </a:rPr>
              <a:t>A  B      X</a:t>
            </a:r>
            <a:endParaRPr lang="en-GB" altLang="en-US">
              <a:solidFill>
                <a:schemeClr val="accent2"/>
              </a:solidFill>
            </a:endParaRPr>
          </a:p>
        </p:txBody>
      </p:sp>
      <p:sp>
        <p:nvSpPr>
          <p:cNvPr id="135248" name="Text Box 86"/>
          <p:cNvSpPr txBox="1">
            <a:spLocks noChangeArrowheads="1"/>
          </p:cNvSpPr>
          <p:nvPr/>
        </p:nvSpPr>
        <p:spPr bwMode="auto">
          <a:xfrm>
            <a:off x="1905000" y="4114800"/>
            <a:ext cx="114300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ES_tradnl" altLang="en-US" sz="1800">
                <a:solidFill>
                  <a:schemeClr val="accent2"/>
                </a:solidFill>
              </a:rPr>
              <a:t>Is X, A or B?</a:t>
            </a:r>
            <a:endParaRPr lang="en-GB" altLang="en-US" sz="1800">
              <a:solidFill>
                <a:schemeClr val="accent2"/>
              </a:solidFill>
            </a:endParaRPr>
          </a:p>
        </p:txBody>
      </p:sp>
      <p:sp>
        <p:nvSpPr>
          <p:cNvPr id="135249" name="Text Box 88"/>
          <p:cNvSpPr txBox="1">
            <a:spLocks noChangeArrowheads="1"/>
          </p:cNvSpPr>
          <p:nvPr/>
        </p:nvSpPr>
        <p:spPr bwMode="auto">
          <a:xfrm>
            <a:off x="3886200" y="4724400"/>
            <a:ext cx="4876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ES_tradnl" altLang="en-US" sz="2000">
                <a:solidFill>
                  <a:schemeClr val="accent2"/>
                </a:solidFill>
              </a:rPr>
              <a:t>Most probably X belongs to class B</a:t>
            </a:r>
            <a:endParaRPr lang="en-GB" altLang="en-US" sz="2000">
              <a:solidFill>
                <a:schemeClr val="accent2"/>
              </a:solidFill>
            </a:endParaRPr>
          </a:p>
        </p:txBody>
      </p:sp>
      <p:sp>
        <p:nvSpPr>
          <p:cNvPr id="135250" name="Rectangle 90"/>
          <p:cNvSpPr>
            <a:spLocks noChangeArrowheads="1"/>
          </p:cNvSpPr>
          <p:nvPr/>
        </p:nvSpPr>
        <p:spPr bwMode="auto">
          <a:xfrm rot="16200000" flipH="1">
            <a:off x="1677988" y="22860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51" name="Rectangle 91"/>
          <p:cNvSpPr>
            <a:spLocks noChangeArrowheads="1"/>
          </p:cNvSpPr>
          <p:nvPr/>
        </p:nvSpPr>
        <p:spPr bwMode="auto">
          <a:xfrm rot="16200000" flipH="1">
            <a:off x="1524000" y="16764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52" name="Rectangle 92"/>
          <p:cNvSpPr>
            <a:spLocks noChangeArrowheads="1"/>
          </p:cNvSpPr>
          <p:nvPr/>
        </p:nvSpPr>
        <p:spPr bwMode="auto">
          <a:xfrm rot="16200000" flipH="1">
            <a:off x="1524000" y="19812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53" name="Rectangle 93"/>
          <p:cNvSpPr>
            <a:spLocks noChangeArrowheads="1"/>
          </p:cNvSpPr>
          <p:nvPr/>
        </p:nvSpPr>
        <p:spPr bwMode="auto">
          <a:xfrm rot="16200000" flipH="1">
            <a:off x="1524000" y="18288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54" name="Rectangle 94"/>
          <p:cNvSpPr>
            <a:spLocks noChangeArrowheads="1"/>
          </p:cNvSpPr>
          <p:nvPr/>
        </p:nvSpPr>
        <p:spPr bwMode="auto">
          <a:xfrm rot="16200000" flipH="1">
            <a:off x="1525588" y="21336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55" name="Rectangle 95"/>
          <p:cNvSpPr>
            <a:spLocks noChangeArrowheads="1"/>
          </p:cNvSpPr>
          <p:nvPr/>
        </p:nvSpPr>
        <p:spPr bwMode="auto">
          <a:xfrm rot="16200000" flipH="1">
            <a:off x="1525588" y="22860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56" name="Rectangle 96"/>
          <p:cNvSpPr>
            <a:spLocks noChangeArrowheads="1"/>
          </p:cNvSpPr>
          <p:nvPr/>
        </p:nvSpPr>
        <p:spPr bwMode="auto">
          <a:xfrm rot="16200000" flipH="1">
            <a:off x="1677988" y="21336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57" name="Rectangle 97"/>
          <p:cNvSpPr>
            <a:spLocks noChangeArrowheads="1"/>
          </p:cNvSpPr>
          <p:nvPr/>
        </p:nvSpPr>
        <p:spPr bwMode="auto">
          <a:xfrm rot="16200000" flipH="1">
            <a:off x="1676400" y="16764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58" name="Rectangle 98"/>
          <p:cNvSpPr>
            <a:spLocks noChangeArrowheads="1"/>
          </p:cNvSpPr>
          <p:nvPr/>
        </p:nvSpPr>
        <p:spPr bwMode="auto">
          <a:xfrm rot="16200000" flipH="1">
            <a:off x="1676400" y="19812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59" name="Rectangle 99"/>
          <p:cNvSpPr>
            <a:spLocks noChangeArrowheads="1"/>
          </p:cNvSpPr>
          <p:nvPr/>
        </p:nvSpPr>
        <p:spPr bwMode="auto">
          <a:xfrm rot="16200000" flipH="1">
            <a:off x="1676400" y="18288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60" name="Rectangle 100"/>
          <p:cNvSpPr>
            <a:spLocks noChangeArrowheads="1"/>
          </p:cNvSpPr>
          <p:nvPr/>
        </p:nvSpPr>
        <p:spPr bwMode="auto">
          <a:xfrm rot="16200000" flipH="1">
            <a:off x="1679575" y="30464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61" name="Rectangle 101"/>
          <p:cNvSpPr>
            <a:spLocks noChangeArrowheads="1"/>
          </p:cNvSpPr>
          <p:nvPr/>
        </p:nvSpPr>
        <p:spPr bwMode="auto">
          <a:xfrm rot="16200000" flipH="1">
            <a:off x="1525588" y="24368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62" name="Rectangle 102"/>
          <p:cNvSpPr>
            <a:spLocks noChangeArrowheads="1"/>
          </p:cNvSpPr>
          <p:nvPr/>
        </p:nvSpPr>
        <p:spPr bwMode="auto">
          <a:xfrm rot="16200000" flipH="1">
            <a:off x="1525588" y="27416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63" name="Rectangle 103"/>
          <p:cNvSpPr>
            <a:spLocks noChangeArrowheads="1"/>
          </p:cNvSpPr>
          <p:nvPr/>
        </p:nvSpPr>
        <p:spPr bwMode="auto">
          <a:xfrm rot="16200000" flipH="1">
            <a:off x="1525588" y="25892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64" name="Rectangle 104"/>
          <p:cNvSpPr>
            <a:spLocks noChangeArrowheads="1"/>
          </p:cNvSpPr>
          <p:nvPr/>
        </p:nvSpPr>
        <p:spPr bwMode="auto">
          <a:xfrm rot="16200000" flipH="1">
            <a:off x="1527175" y="28940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65" name="Rectangle 105"/>
          <p:cNvSpPr>
            <a:spLocks noChangeArrowheads="1"/>
          </p:cNvSpPr>
          <p:nvPr/>
        </p:nvSpPr>
        <p:spPr bwMode="auto">
          <a:xfrm rot="16200000" flipH="1">
            <a:off x="1527175" y="30464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66" name="Rectangle 106"/>
          <p:cNvSpPr>
            <a:spLocks noChangeArrowheads="1"/>
          </p:cNvSpPr>
          <p:nvPr/>
        </p:nvSpPr>
        <p:spPr bwMode="auto">
          <a:xfrm rot="16200000" flipH="1">
            <a:off x="1679575" y="28940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67" name="Rectangle 107"/>
          <p:cNvSpPr>
            <a:spLocks noChangeArrowheads="1"/>
          </p:cNvSpPr>
          <p:nvPr/>
        </p:nvSpPr>
        <p:spPr bwMode="auto">
          <a:xfrm rot="16200000" flipH="1">
            <a:off x="1677988" y="24368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68" name="Rectangle 108"/>
          <p:cNvSpPr>
            <a:spLocks noChangeArrowheads="1"/>
          </p:cNvSpPr>
          <p:nvPr/>
        </p:nvSpPr>
        <p:spPr bwMode="auto">
          <a:xfrm rot="16200000" flipH="1">
            <a:off x="1677988" y="27416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69" name="Rectangle 109"/>
          <p:cNvSpPr>
            <a:spLocks noChangeArrowheads="1"/>
          </p:cNvSpPr>
          <p:nvPr/>
        </p:nvSpPr>
        <p:spPr bwMode="auto">
          <a:xfrm rot="16200000" flipH="1">
            <a:off x="1677988" y="25892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70" name="Rectangle 110"/>
          <p:cNvSpPr>
            <a:spLocks noChangeArrowheads="1"/>
          </p:cNvSpPr>
          <p:nvPr/>
        </p:nvSpPr>
        <p:spPr bwMode="auto">
          <a:xfrm rot="16200000" flipH="1">
            <a:off x="1679575" y="38084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71" name="Rectangle 111"/>
          <p:cNvSpPr>
            <a:spLocks noChangeArrowheads="1"/>
          </p:cNvSpPr>
          <p:nvPr/>
        </p:nvSpPr>
        <p:spPr bwMode="auto">
          <a:xfrm rot="16200000" flipH="1">
            <a:off x="1525588" y="31988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72" name="Rectangle 112"/>
          <p:cNvSpPr>
            <a:spLocks noChangeArrowheads="1"/>
          </p:cNvSpPr>
          <p:nvPr/>
        </p:nvSpPr>
        <p:spPr bwMode="auto">
          <a:xfrm rot="16200000" flipH="1">
            <a:off x="1525588" y="35036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73" name="Rectangle 113"/>
          <p:cNvSpPr>
            <a:spLocks noChangeArrowheads="1"/>
          </p:cNvSpPr>
          <p:nvPr/>
        </p:nvSpPr>
        <p:spPr bwMode="auto">
          <a:xfrm rot="16200000" flipH="1">
            <a:off x="1525588" y="33512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74" name="Rectangle 114"/>
          <p:cNvSpPr>
            <a:spLocks noChangeArrowheads="1"/>
          </p:cNvSpPr>
          <p:nvPr/>
        </p:nvSpPr>
        <p:spPr bwMode="auto">
          <a:xfrm rot="16200000" flipH="1">
            <a:off x="1527175" y="36560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75" name="Rectangle 115"/>
          <p:cNvSpPr>
            <a:spLocks noChangeArrowheads="1"/>
          </p:cNvSpPr>
          <p:nvPr/>
        </p:nvSpPr>
        <p:spPr bwMode="auto">
          <a:xfrm rot="16200000" flipH="1">
            <a:off x="1527175" y="38084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76" name="Rectangle 116"/>
          <p:cNvSpPr>
            <a:spLocks noChangeArrowheads="1"/>
          </p:cNvSpPr>
          <p:nvPr/>
        </p:nvSpPr>
        <p:spPr bwMode="auto">
          <a:xfrm rot="16200000" flipH="1">
            <a:off x="1679575" y="36560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77" name="Rectangle 117"/>
          <p:cNvSpPr>
            <a:spLocks noChangeArrowheads="1"/>
          </p:cNvSpPr>
          <p:nvPr/>
        </p:nvSpPr>
        <p:spPr bwMode="auto">
          <a:xfrm rot="16200000" flipH="1">
            <a:off x="1677988" y="31988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78" name="Rectangle 118"/>
          <p:cNvSpPr>
            <a:spLocks noChangeArrowheads="1"/>
          </p:cNvSpPr>
          <p:nvPr/>
        </p:nvSpPr>
        <p:spPr bwMode="auto">
          <a:xfrm rot="16200000" flipH="1">
            <a:off x="1677988" y="35036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79" name="Rectangle 119"/>
          <p:cNvSpPr>
            <a:spLocks noChangeArrowheads="1"/>
          </p:cNvSpPr>
          <p:nvPr/>
        </p:nvSpPr>
        <p:spPr bwMode="auto">
          <a:xfrm rot="16200000" flipH="1">
            <a:off x="1677988" y="33512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80" name="Text Box 120"/>
          <p:cNvSpPr txBox="1">
            <a:spLocks noChangeArrowheads="1"/>
          </p:cNvSpPr>
          <p:nvPr/>
        </p:nvSpPr>
        <p:spPr bwMode="auto">
          <a:xfrm>
            <a:off x="3276600" y="3962400"/>
            <a:ext cx="518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ES_tradnl" altLang="en-US" sz="2000">
                <a:solidFill>
                  <a:schemeClr val="accent2"/>
                </a:solidFill>
              </a:rPr>
              <a:t>Diff (B, X) = 2     Diff (A, X) = 13</a:t>
            </a:r>
            <a:endParaRPr lang="en-GB" altLang="en-US" sz="2000">
              <a:solidFill>
                <a:schemeClr val="accent2"/>
              </a:solidFill>
            </a:endParaRPr>
          </a:p>
        </p:txBody>
      </p:sp>
      <p:sp>
        <p:nvSpPr>
          <p:cNvPr id="135281" name="Rectangle 121"/>
          <p:cNvSpPr>
            <a:spLocks noChangeArrowheads="1"/>
          </p:cNvSpPr>
          <p:nvPr/>
        </p:nvSpPr>
        <p:spPr bwMode="auto">
          <a:xfrm rot="16200000" flipH="1">
            <a:off x="2589213" y="167798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82" name="Rectangle 122"/>
          <p:cNvSpPr>
            <a:spLocks noChangeArrowheads="1"/>
          </p:cNvSpPr>
          <p:nvPr/>
        </p:nvSpPr>
        <p:spPr bwMode="auto">
          <a:xfrm rot="16200000" flipH="1">
            <a:off x="2589213" y="198278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83" name="Rectangle 123"/>
          <p:cNvSpPr>
            <a:spLocks noChangeArrowheads="1"/>
          </p:cNvSpPr>
          <p:nvPr/>
        </p:nvSpPr>
        <p:spPr bwMode="auto">
          <a:xfrm rot="16200000" flipH="1">
            <a:off x="2589213" y="183038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84" name="Rectangle 124"/>
          <p:cNvSpPr>
            <a:spLocks noChangeArrowheads="1"/>
          </p:cNvSpPr>
          <p:nvPr/>
        </p:nvSpPr>
        <p:spPr bwMode="auto">
          <a:xfrm rot="16200000" flipH="1">
            <a:off x="2590800" y="213518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85" name="Rectangle 125"/>
          <p:cNvSpPr>
            <a:spLocks noChangeArrowheads="1"/>
          </p:cNvSpPr>
          <p:nvPr/>
        </p:nvSpPr>
        <p:spPr bwMode="auto">
          <a:xfrm rot="16200000" flipH="1">
            <a:off x="2590800" y="2287588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86" name="Rectangle 126"/>
          <p:cNvSpPr>
            <a:spLocks noChangeArrowheads="1"/>
          </p:cNvSpPr>
          <p:nvPr/>
        </p:nvSpPr>
        <p:spPr bwMode="auto">
          <a:xfrm rot="16200000" flipH="1">
            <a:off x="2590800" y="24384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87" name="Rectangle 127"/>
          <p:cNvSpPr>
            <a:spLocks noChangeArrowheads="1"/>
          </p:cNvSpPr>
          <p:nvPr/>
        </p:nvSpPr>
        <p:spPr bwMode="auto">
          <a:xfrm rot="16200000" flipH="1">
            <a:off x="2590800" y="27432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88" name="Rectangle 128"/>
          <p:cNvSpPr>
            <a:spLocks noChangeArrowheads="1"/>
          </p:cNvSpPr>
          <p:nvPr/>
        </p:nvSpPr>
        <p:spPr bwMode="auto">
          <a:xfrm rot="16200000" flipH="1">
            <a:off x="2590800" y="25908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89" name="Rectangle 129"/>
          <p:cNvSpPr>
            <a:spLocks noChangeArrowheads="1"/>
          </p:cNvSpPr>
          <p:nvPr/>
        </p:nvSpPr>
        <p:spPr bwMode="auto">
          <a:xfrm rot="16200000" flipH="1">
            <a:off x="2590800" y="28956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90" name="Rectangle 130"/>
          <p:cNvSpPr>
            <a:spLocks noChangeArrowheads="1"/>
          </p:cNvSpPr>
          <p:nvPr/>
        </p:nvSpPr>
        <p:spPr bwMode="auto">
          <a:xfrm rot="16200000" flipH="1">
            <a:off x="2590800" y="30480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91" name="Rectangle 131"/>
          <p:cNvSpPr>
            <a:spLocks noChangeArrowheads="1"/>
          </p:cNvSpPr>
          <p:nvPr/>
        </p:nvSpPr>
        <p:spPr bwMode="auto">
          <a:xfrm rot="16200000" flipH="1">
            <a:off x="2590800" y="32004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92" name="Rectangle 132"/>
          <p:cNvSpPr>
            <a:spLocks noChangeArrowheads="1"/>
          </p:cNvSpPr>
          <p:nvPr/>
        </p:nvSpPr>
        <p:spPr bwMode="auto">
          <a:xfrm rot="16200000" flipH="1">
            <a:off x="2590800" y="35052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93" name="Rectangle 133"/>
          <p:cNvSpPr>
            <a:spLocks noChangeArrowheads="1"/>
          </p:cNvSpPr>
          <p:nvPr/>
        </p:nvSpPr>
        <p:spPr bwMode="auto">
          <a:xfrm rot="16200000" flipH="1">
            <a:off x="2590800" y="33528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94" name="Rectangle 134"/>
          <p:cNvSpPr>
            <a:spLocks noChangeArrowheads="1"/>
          </p:cNvSpPr>
          <p:nvPr/>
        </p:nvSpPr>
        <p:spPr bwMode="auto">
          <a:xfrm rot="16200000" flipH="1">
            <a:off x="2590800" y="36576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95" name="Rectangle 135"/>
          <p:cNvSpPr>
            <a:spLocks noChangeArrowheads="1"/>
          </p:cNvSpPr>
          <p:nvPr/>
        </p:nvSpPr>
        <p:spPr bwMode="auto">
          <a:xfrm rot="16200000" flipH="1">
            <a:off x="2590800" y="38100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96" name="Rectangle 136"/>
          <p:cNvSpPr>
            <a:spLocks noChangeArrowheads="1"/>
          </p:cNvSpPr>
          <p:nvPr/>
        </p:nvSpPr>
        <p:spPr bwMode="auto">
          <a:xfrm>
            <a:off x="3124200" y="1371600"/>
            <a:ext cx="53340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97" name="Rectangle 137"/>
          <p:cNvSpPr>
            <a:spLocks noChangeArrowheads="1"/>
          </p:cNvSpPr>
          <p:nvPr/>
        </p:nvSpPr>
        <p:spPr bwMode="auto">
          <a:xfrm rot="16200000" flipH="1">
            <a:off x="6629400" y="22860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98" name="Rectangle 138"/>
          <p:cNvSpPr>
            <a:spLocks noChangeArrowheads="1"/>
          </p:cNvSpPr>
          <p:nvPr/>
        </p:nvSpPr>
        <p:spPr bwMode="auto">
          <a:xfrm rot="16200000" flipH="1">
            <a:off x="6475413" y="16764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299" name="Rectangle 139"/>
          <p:cNvSpPr>
            <a:spLocks noChangeArrowheads="1"/>
          </p:cNvSpPr>
          <p:nvPr/>
        </p:nvSpPr>
        <p:spPr bwMode="auto">
          <a:xfrm rot="16200000" flipH="1">
            <a:off x="6475413" y="19812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00" name="Rectangle 140"/>
          <p:cNvSpPr>
            <a:spLocks noChangeArrowheads="1"/>
          </p:cNvSpPr>
          <p:nvPr/>
        </p:nvSpPr>
        <p:spPr bwMode="auto">
          <a:xfrm rot="16200000" flipH="1">
            <a:off x="6475413" y="18288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01" name="Rectangle 141"/>
          <p:cNvSpPr>
            <a:spLocks noChangeArrowheads="1"/>
          </p:cNvSpPr>
          <p:nvPr/>
        </p:nvSpPr>
        <p:spPr bwMode="auto">
          <a:xfrm rot="16200000" flipH="1">
            <a:off x="6477000" y="21336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02" name="Rectangle 142"/>
          <p:cNvSpPr>
            <a:spLocks noChangeArrowheads="1"/>
          </p:cNvSpPr>
          <p:nvPr/>
        </p:nvSpPr>
        <p:spPr bwMode="auto">
          <a:xfrm rot="16200000" flipH="1">
            <a:off x="6477000" y="22860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03" name="Rectangle 143"/>
          <p:cNvSpPr>
            <a:spLocks noChangeArrowheads="1"/>
          </p:cNvSpPr>
          <p:nvPr/>
        </p:nvSpPr>
        <p:spPr bwMode="auto">
          <a:xfrm rot="16200000" flipH="1">
            <a:off x="6629400" y="21336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04" name="Rectangle 144"/>
          <p:cNvSpPr>
            <a:spLocks noChangeArrowheads="1"/>
          </p:cNvSpPr>
          <p:nvPr/>
        </p:nvSpPr>
        <p:spPr bwMode="auto">
          <a:xfrm rot="16200000" flipH="1">
            <a:off x="6627813" y="16764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05" name="Rectangle 145"/>
          <p:cNvSpPr>
            <a:spLocks noChangeArrowheads="1"/>
          </p:cNvSpPr>
          <p:nvPr/>
        </p:nvSpPr>
        <p:spPr bwMode="auto">
          <a:xfrm rot="16200000" flipH="1">
            <a:off x="6627813" y="19812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06" name="Rectangle 146"/>
          <p:cNvSpPr>
            <a:spLocks noChangeArrowheads="1"/>
          </p:cNvSpPr>
          <p:nvPr/>
        </p:nvSpPr>
        <p:spPr bwMode="auto">
          <a:xfrm rot="16200000" flipH="1">
            <a:off x="6627813" y="18288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07" name="Rectangle 147"/>
          <p:cNvSpPr>
            <a:spLocks noChangeArrowheads="1"/>
          </p:cNvSpPr>
          <p:nvPr/>
        </p:nvSpPr>
        <p:spPr bwMode="auto">
          <a:xfrm rot="16200000" flipH="1">
            <a:off x="6629400" y="30480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08" name="Rectangle 148"/>
          <p:cNvSpPr>
            <a:spLocks noChangeArrowheads="1"/>
          </p:cNvSpPr>
          <p:nvPr/>
        </p:nvSpPr>
        <p:spPr bwMode="auto">
          <a:xfrm rot="16200000" flipH="1">
            <a:off x="6475413" y="24384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09" name="Rectangle 149"/>
          <p:cNvSpPr>
            <a:spLocks noChangeArrowheads="1"/>
          </p:cNvSpPr>
          <p:nvPr/>
        </p:nvSpPr>
        <p:spPr bwMode="auto">
          <a:xfrm rot="16200000" flipH="1">
            <a:off x="6475413" y="27432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10" name="Rectangle 150"/>
          <p:cNvSpPr>
            <a:spLocks noChangeArrowheads="1"/>
          </p:cNvSpPr>
          <p:nvPr/>
        </p:nvSpPr>
        <p:spPr bwMode="auto">
          <a:xfrm rot="16200000" flipH="1">
            <a:off x="6475413" y="25908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11" name="Rectangle 151"/>
          <p:cNvSpPr>
            <a:spLocks noChangeArrowheads="1"/>
          </p:cNvSpPr>
          <p:nvPr/>
        </p:nvSpPr>
        <p:spPr bwMode="auto">
          <a:xfrm rot="16200000" flipH="1">
            <a:off x="6477000" y="28956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12" name="Rectangle 152"/>
          <p:cNvSpPr>
            <a:spLocks noChangeArrowheads="1"/>
          </p:cNvSpPr>
          <p:nvPr/>
        </p:nvSpPr>
        <p:spPr bwMode="auto">
          <a:xfrm rot="16200000" flipH="1">
            <a:off x="6477000" y="30480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13" name="Rectangle 153"/>
          <p:cNvSpPr>
            <a:spLocks noChangeArrowheads="1"/>
          </p:cNvSpPr>
          <p:nvPr/>
        </p:nvSpPr>
        <p:spPr bwMode="auto">
          <a:xfrm rot="16200000" flipH="1">
            <a:off x="6629400" y="28956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14" name="Rectangle 154"/>
          <p:cNvSpPr>
            <a:spLocks noChangeArrowheads="1"/>
          </p:cNvSpPr>
          <p:nvPr/>
        </p:nvSpPr>
        <p:spPr bwMode="auto">
          <a:xfrm rot="16200000" flipH="1">
            <a:off x="6627813" y="24384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15" name="Rectangle 155"/>
          <p:cNvSpPr>
            <a:spLocks noChangeArrowheads="1"/>
          </p:cNvSpPr>
          <p:nvPr/>
        </p:nvSpPr>
        <p:spPr bwMode="auto">
          <a:xfrm rot="16200000" flipH="1">
            <a:off x="6627813" y="27432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16" name="Rectangle 156"/>
          <p:cNvSpPr>
            <a:spLocks noChangeArrowheads="1"/>
          </p:cNvSpPr>
          <p:nvPr/>
        </p:nvSpPr>
        <p:spPr bwMode="auto">
          <a:xfrm rot="16200000" flipH="1">
            <a:off x="6627813" y="25908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17" name="Rectangle 157"/>
          <p:cNvSpPr>
            <a:spLocks noChangeArrowheads="1"/>
          </p:cNvSpPr>
          <p:nvPr/>
        </p:nvSpPr>
        <p:spPr bwMode="auto">
          <a:xfrm rot="16200000" flipH="1">
            <a:off x="6629400" y="38100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18" name="Rectangle 158"/>
          <p:cNvSpPr>
            <a:spLocks noChangeArrowheads="1"/>
          </p:cNvSpPr>
          <p:nvPr/>
        </p:nvSpPr>
        <p:spPr bwMode="auto">
          <a:xfrm rot="16200000" flipH="1">
            <a:off x="6475413" y="32004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19" name="Rectangle 159"/>
          <p:cNvSpPr>
            <a:spLocks noChangeArrowheads="1"/>
          </p:cNvSpPr>
          <p:nvPr/>
        </p:nvSpPr>
        <p:spPr bwMode="auto">
          <a:xfrm rot="16200000" flipH="1">
            <a:off x="6475413" y="35052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20" name="Rectangle 160"/>
          <p:cNvSpPr>
            <a:spLocks noChangeArrowheads="1"/>
          </p:cNvSpPr>
          <p:nvPr/>
        </p:nvSpPr>
        <p:spPr bwMode="auto">
          <a:xfrm rot="16200000" flipH="1">
            <a:off x="6475413" y="33528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21" name="Rectangle 161"/>
          <p:cNvSpPr>
            <a:spLocks noChangeArrowheads="1"/>
          </p:cNvSpPr>
          <p:nvPr/>
        </p:nvSpPr>
        <p:spPr bwMode="auto">
          <a:xfrm rot="16200000" flipH="1">
            <a:off x="6477000" y="36576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22" name="Rectangle 162"/>
          <p:cNvSpPr>
            <a:spLocks noChangeArrowheads="1"/>
          </p:cNvSpPr>
          <p:nvPr/>
        </p:nvSpPr>
        <p:spPr bwMode="auto">
          <a:xfrm rot="16200000" flipH="1">
            <a:off x="6477000" y="38100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23" name="Rectangle 163"/>
          <p:cNvSpPr>
            <a:spLocks noChangeArrowheads="1"/>
          </p:cNvSpPr>
          <p:nvPr/>
        </p:nvSpPr>
        <p:spPr bwMode="auto">
          <a:xfrm rot="16200000" flipH="1">
            <a:off x="6629400" y="36576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24" name="Rectangle 164"/>
          <p:cNvSpPr>
            <a:spLocks noChangeArrowheads="1"/>
          </p:cNvSpPr>
          <p:nvPr/>
        </p:nvSpPr>
        <p:spPr bwMode="auto">
          <a:xfrm rot="16200000" flipH="1">
            <a:off x="6627813" y="32004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25" name="Rectangle 165"/>
          <p:cNvSpPr>
            <a:spLocks noChangeArrowheads="1"/>
          </p:cNvSpPr>
          <p:nvPr/>
        </p:nvSpPr>
        <p:spPr bwMode="auto">
          <a:xfrm rot="16200000" flipH="1">
            <a:off x="6627813" y="35052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26" name="Rectangle 166"/>
          <p:cNvSpPr>
            <a:spLocks noChangeArrowheads="1"/>
          </p:cNvSpPr>
          <p:nvPr/>
        </p:nvSpPr>
        <p:spPr bwMode="auto">
          <a:xfrm rot="16200000" flipH="1">
            <a:off x="6627813" y="33528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27" name="Rectangle 167"/>
          <p:cNvSpPr>
            <a:spLocks noChangeArrowheads="1"/>
          </p:cNvSpPr>
          <p:nvPr/>
        </p:nvSpPr>
        <p:spPr bwMode="auto">
          <a:xfrm rot="16200000" flipH="1">
            <a:off x="7085013" y="16764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28" name="Rectangle 168"/>
          <p:cNvSpPr>
            <a:spLocks noChangeArrowheads="1"/>
          </p:cNvSpPr>
          <p:nvPr/>
        </p:nvSpPr>
        <p:spPr bwMode="auto">
          <a:xfrm rot="16200000" flipH="1">
            <a:off x="7085013" y="19812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29" name="Rectangle 169"/>
          <p:cNvSpPr>
            <a:spLocks noChangeArrowheads="1"/>
          </p:cNvSpPr>
          <p:nvPr/>
        </p:nvSpPr>
        <p:spPr bwMode="auto">
          <a:xfrm rot="16200000" flipH="1">
            <a:off x="7085013" y="18288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30" name="Rectangle 170"/>
          <p:cNvSpPr>
            <a:spLocks noChangeArrowheads="1"/>
          </p:cNvSpPr>
          <p:nvPr/>
        </p:nvSpPr>
        <p:spPr bwMode="auto">
          <a:xfrm rot="16200000" flipH="1">
            <a:off x="7086600" y="21336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31" name="Rectangle 171"/>
          <p:cNvSpPr>
            <a:spLocks noChangeArrowheads="1"/>
          </p:cNvSpPr>
          <p:nvPr/>
        </p:nvSpPr>
        <p:spPr bwMode="auto">
          <a:xfrm rot="16200000" flipH="1">
            <a:off x="7086600" y="2286000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32" name="Rectangle 172"/>
          <p:cNvSpPr>
            <a:spLocks noChangeArrowheads="1"/>
          </p:cNvSpPr>
          <p:nvPr/>
        </p:nvSpPr>
        <p:spPr bwMode="auto">
          <a:xfrm rot="16200000" flipH="1">
            <a:off x="7086600" y="24368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33" name="Rectangle 173"/>
          <p:cNvSpPr>
            <a:spLocks noChangeArrowheads="1"/>
          </p:cNvSpPr>
          <p:nvPr/>
        </p:nvSpPr>
        <p:spPr bwMode="auto">
          <a:xfrm rot="16200000" flipH="1">
            <a:off x="7086600" y="27416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34" name="Rectangle 174"/>
          <p:cNvSpPr>
            <a:spLocks noChangeArrowheads="1"/>
          </p:cNvSpPr>
          <p:nvPr/>
        </p:nvSpPr>
        <p:spPr bwMode="auto">
          <a:xfrm rot="16200000" flipH="1">
            <a:off x="7086600" y="2589213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35" name="Rectangle 175"/>
          <p:cNvSpPr>
            <a:spLocks noChangeArrowheads="1"/>
          </p:cNvSpPr>
          <p:nvPr/>
        </p:nvSpPr>
        <p:spPr bwMode="auto">
          <a:xfrm rot="16200000" flipH="1">
            <a:off x="7086600" y="28940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36" name="Rectangle 176"/>
          <p:cNvSpPr>
            <a:spLocks noChangeArrowheads="1"/>
          </p:cNvSpPr>
          <p:nvPr/>
        </p:nvSpPr>
        <p:spPr bwMode="auto">
          <a:xfrm rot="16200000" flipH="1">
            <a:off x="7087394" y="3047207"/>
            <a:ext cx="152400" cy="150812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37" name="Rectangle 177"/>
          <p:cNvSpPr>
            <a:spLocks noChangeArrowheads="1"/>
          </p:cNvSpPr>
          <p:nvPr/>
        </p:nvSpPr>
        <p:spPr bwMode="auto">
          <a:xfrm rot="16200000" flipH="1">
            <a:off x="7086600" y="31988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38" name="Rectangle 178"/>
          <p:cNvSpPr>
            <a:spLocks noChangeArrowheads="1"/>
          </p:cNvSpPr>
          <p:nvPr/>
        </p:nvSpPr>
        <p:spPr bwMode="auto">
          <a:xfrm rot="16200000" flipH="1">
            <a:off x="7086600" y="35036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39" name="Rectangle 179"/>
          <p:cNvSpPr>
            <a:spLocks noChangeArrowheads="1"/>
          </p:cNvSpPr>
          <p:nvPr/>
        </p:nvSpPr>
        <p:spPr bwMode="auto">
          <a:xfrm rot="16200000" flipH="1">
            <a:off x="7086600" y="3351213"/>
            <a:ext cx="152400" cy="1524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40" name="Rectangle 180"/>
          <p:cNvSpPr>
            <a:spLocks noChangeArrowheads="1"/>
          </p:cNvSpPr>
          <p:nvPr/>
        </p:nvSpPr>
        <p:spPr bwMode="auto">
          <a:xfrm rot="16200000" flipH="1">
            <a:off x="7087394" y="3656807"/>
            <a:ext cx="152400" cy="1508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41" name="Rectangle 181"/>
          <p:cNvSpPr>
            <a:spLocks noChangeArrowheads="1"/>
          </p:cNvSpPr>
          <p:nvPr/>
        </p:nvSpPr>
        <p:spPr bwMode="auto">
          <a:xfrm rot="16200000" flipH="1">
            <a:off x="7087394" y="3809207"/>
            <a:ext cx="152400" cy="150812"/>
          </a:xfrm>
          <a:prstGeom prst="rect">
            <a:avLst/>
          </a:prstGeom>
          <a:solidFill>
            <a:schemeClr val="hlink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 wrap="none" lIns="91430" tIns="45715" rIns="91430" bIns="45715" anchor="ctr"/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35342" name="Text Box 183"/>
          <p:cNvSpPr txBox="1">
            <a:spLocks noChangeArrowheads="1"/>
          </p:cNvSpPr>
          <p:nvPr/>
        </p:nvSpPr>
        <p:spPr bwMode="auto">
          <a:xfrm>
            <a:off x="685800" y="5578475"/>
            <a:ext cx="7620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ES_tradnl" altLang="en-US">
                <a:solidFill>
                  <a:schemeClr val="accent2"/>
                </a:solidFill>
              </a:rPr>
              <a:t>Algorithms: DLDA, KNN, SVM, random forests, PAM, etc.</a:t>
            </a:r>
            <a:endParaRPr lang="en-GB" alt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1 Título"/>
          <p:cNvSpPr>
            <a:spLocks noGrp="1"/>
          </p:cNvSpPr>
          <p:nvPr>
            <p:ph type="title"/>
          </p:nvPr>
        </p:nvSpPr>
        <p:spPr>
          <a:xfrm>
            <a:off x="35496" y="53752"/>
            <a:ext cx="9036496" cy="1143000"/>
          </a:xfrm>
        </p:spPr>
        <p:txBody>
          <a:bodyPr/>
          <a:lstStyle/>
          <a:p>
            <a:r>
              <a:rPr lang="en-US" altLang="en-US" sz="3200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Evolution of the papers published in microarray and NGS technologies</a:t>
            </a:r>
          </a:p>
        </p:txBody>
      </p:sp>
      <p:grpSp>
        <p:nvGrpSpPr>
          <p:cNvPr id="106499" name="6 Grupo"/>
          <p:cNvGrpSpPr>
            <a:grpSpLocks/>
          </p:cNvGrpSpPr>
          <p:nvPr/>
        </p:nvGrpSpPr>
        <p:grpSpPr bwMode="auto">
          <a:xfrm>
            <a:off x="6786563" y="1966913"/>
            <a:ext cx="714375" cy="3176587"/>
            <a:chOff x="6786578" y="1967203"/>
            <a:chExt cx="714380" cy="3176309"/>
          </a:xfrm>
        </p:grpSpPr>
        <p:sp>
          <p:nvSpPr>
            <p:cNvPr id="106502" name="3 Rectángulo"/>
            <p:cNvSpPr>
              <a:spLocks noChangeArrowheads="1"/>
            </p:cNvSpPr>
            <p:nvPr/>
          </p:nvSpPr>
          <p:spPr bwMode="auto">
            <a:xfrm>
              <a:off x="6786578" y="1967203"/>
              <a:ext cx="642942" cy="318789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es-ES_tradnl" altLang="en-US"/>
            </a:p>
          </p:txBody>
        </p:sp>
        <p:sp>
          <p:nvSpPr>
            <p:cNvPr id="106503" name="4 Rectángulo"/>
            <p:cNvSpPr>
              <a:spLocks noChangeArrowheads="1"/>
            </p:cNvSpPr>
            <p:nvPr/>
          </p:nvSpPr>
          <p:spPr bwMode="auto">
            <a:xfrm>
              <a:off x="6786578" y="4681847"/>
              <a:ext cx="714380" cy="461665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endParaRPr lang="es-ES_tradnl" altLang="en-US"/>
            </a:p>
          </p:txBody>
        </p:sp>
      </p:grpSp>
      <p:sp>
        <p:nvSpPr>
          <p:cNvPr id="106500" name="8 CuadroTexto"/>
          <p:cNvSpPr txBox="1">
            <a:spLocks noChangeArrowheads="1"/>
          </p:cNvSpPr>
          <p:nvPr/>
        </p:nvSpPr>
        <p:spPr bwMode="auto">
          <a:xfrm>
            <a:off x="971550" y="5930696"/>
            <a:ext cx="70008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/>
            <a:r>
              <a:rPr lang="en-US" altLang="en-US" sz="1400" b="1" dirty="0">
                <a:solidFill>
                  <a:schemeClr val="bg2"/>
                </a:solidFill>
              </a:rPr>
              <a:t>Source </a:t>
            </a:r>
            <a:r>
              <a:rPr lang="en-US" altLang="en-US" sz="1400" b="1" dirty="0" err="1">
                <a:solidFill>
                  <a:schemeClr val="bg2"/>
                </a:solidFill>
              </a:rPr>
              <a:t>Pubmed</a:t>
            </a:r>
            <a:r>
              <a:rPr lang="en-US" altLang="en-US" sz="1400" b="1" dirty="0">
                <a:solidFill>
                  <a:schemeClr val="bg2"/>
                </a:solidFill>
              </a:rPr>
              <a:t>. Query: </a:t>
            </a:r>
            <a:r>
              <a:rPr lang="en-US" altLang="en-US" sz="1400" dirty="0">
                <a:solidFill>
                  <a:schemeClr val="bg2"/>
                </a:solidFill>
              </a:rPr>
              <a:t>"high-throughput sequencing"[Title/Abstract] OR "next generation sequencing"[Title/Abstract] OR "</a:t>
            </a:r>
            <a:r>
              <a:rPr lang="en-US" altLang="en-US" sz="1400" dirty="0" err="1">
                <a:solidFill>
                  <a:schemeClr val="bg2"/>
                </a:solidFill>
              </a:rPr>
              <a:t>rna</a:t>
            </a:r>
            <a:r>
              <a:rPr lang="en-US" altLang="en-US" sz="1400" dirty="0">
                <a:solidFill>
                  <a:schemeClr val="bg2"/>
                </a:solidFill>
              </a:rPr>
              <a:t> </a:t>
            </a:r>
            <a:r>
              <a:rPr lang="en-US" altLang="en-US" sz="1400" dirty="0" err="1">
                <a:solidFill>
                  <a:schemeClr val="bg2"/>
                </a:solidFill>
              </a:rPr>
              <a:t>seq</a:t>
            </a:r>
            <a:r>
              <a:rPr lang="en-US" altLang="en-US" sz="1400" dirty="0">
                <a:solidFill>
                  <a:schemeClr val="bg2"/>
                </a:solidFill>
              </a:rPr>
              <a:t>"[Title/Abstract]) AND year[Publication Date</a:t>
            </a:r>
            <a:r>
              <a:rPr lang="en-US" altLang="en-US" sz="1400" dirty="0" smtClean="0">
                <a:solidFill>
                  <a:schemeClr val="bg2"/>
                </a:solidFill>
              </a:rPr>
              <a:t>]</a:t>
            </a:r>
            <a:endParaRPr lang="en-US" altLang="en-US" sz="1400" dirty="0">
              <a:solidFill>
                <a:schemeClr val="bg2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83" y="1262162"/>
            <a:ext cx="6528069" cy="4471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458200" cy="1143000"/>
          </a:xfrm>
        </p:spPr>
        <p:txBody>
          <a:bodyPr/>
          <a:lstStyle/>
          <a:p>
            <a:r>
              <a:rPr lang="en-US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Predictor of clinical outcome in breast cancer</a:t>
            </a:r>
            <a:endParaRPr lang="en-US" altLang="en-US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4854575" cy="511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0" name="Line 4"/>
          <p:cNvSpPr>
            <a:spLocks noChangeShapeType="1"/>
          </p:cNvSpPr>
          <p:nvPr/>
        </p:nvSpPr>
        <p:spPr bwMode="auto">
          <a:xfrm flipH="1">
            <a:off x="5334000" y="4114800"/>
            <a:ext cx="609600" cy="0"/>
          </a:xfrm>
          <a:prstGeom prst="line">
            <a:avLst/>
          </a:prstGeom>
          <a:noFill/>
          <a:ln w="571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30" tIns="45715" rIns="91430" bIns="45715"/>
          <a:lstStyle/>
          <a:p>
            <a:endParaRPr lang="en-US"/>
          </a:p>
        </p:txBody>
      </p:sp>
      <p:sp>
        <p:nvSpPr>
          <p:cNvPr id="137221" name="Text Box 5"/>
          <p:cNvSpPr txBox="1">
            <a:spLocks noChangeArrowheads="1"/>
          </p:cNvSpPr>
          <p:nvPr/>
        </p:nvSpPr>
        <p:spPr bwMode="auto">
          <a:xfrm>
            <a:off x="5638800" y="6248400"/>
            <a:ext cx="304800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ES_tradnl" altLang="en-US" sz="1800" i="1">
                <a:solidFill>
                  <a:schemeClr val="hlink"/>
                </a:solidFill>
              </a:rPr>
              <a:t>van’t Veer et al., Nature, 2002</a:t>
            </a:r>
            <a:endParaRPr lang="es-ES" altLang="en-US" sz="1800" i="1">
              <a:solidFill>
                <a:schemeClr val="hlink"/>
              </a:solidFill>
            </a:endParaRPr>
          </a:p>
        </p:txBody>
      </p:sp>
      <p:sp>
        <p:nvSpPr>
          <p:cNvPr id="137222" name="Text Box 6"/>
          <p:cNvSpPr txBox="1">
            <a:spLocks noChangeArrowheads="1"/>
          </p:cNvSpPr>
          <p:nvPr/>
        </p:nvSpPr>
        <p:spPr bwMode="auto">
          <a:xfrm>
            <a:off x="5943600" y="2362200"/>
            <a:ext cx="28956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ES_tradnl" altLang="en-US" sz="2000">
                <a:solidFill>
                  <a:schemeClr val="accent2"/>
                </a:solidFill>
              </a:rPr>
              <a:t>Genes are arranged to their correlation eith the pronostic groups</a:t>
            </a:r>
            <a:endParaRPr lang="es-ES" altLang="en-US" sz="2000">
              <a:solidFill>
                <a:schemeClr val="accent2"/>
              </a:solidFill>
            </a:endParaRPr>
          </a:p>
        </p:txBody>
      </p:sp>
      <p:sp>
        <p:nvSpPr>
          <p:cNvPr id="137223" name="Text Box 7"/>
          <p:cNvSpPr txBox="1">
            <a:spLocks noChangeArrowheads="1"/>
          </p:cNvSpPr>
          <p:nvPr/>
        </p:nvSpPr>
        <p:spPr bwMode="auto">
          <a:xfrm>
            <a:off x="6019800" y="3962400"/>
            <a:ext cx="2971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s-ES_tradnl" altLang="en-US" sz="2000">
                <a:solidFill>
                  <a:schemeClr val="accent2"/>
                </a:solidFill>
              </a:rPr>
              <a:t>Pronostic classifier with optimal accuracy</a:t>
            </a:r>
            <a:endParaRPr lang="es-ES" altLang="en-US" sz="2000">
              <a:solidFill>
                <a:schemeClr val="accent2"/>
              </a:solidFill>
            </a:endParaRPr>
          </a:p>
        </p:txBody>
      </p:sp>
      <p:pic>
        <p:nvPicPr>
          <p:cNvPr id="20071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r="15625" b="5208"/>
          <a:stretch>
            <a:fillRect/>
          </a:stretch>
        </p:blipFill>
        <p:spPr bwMode="auto">
          <a:xfrm>
            <a:off x="228600" y="3048000"/>
            <a:ext cx="5105400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0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Genotyping/Resequencing</a:t>
            </a:r>
            <a:r>
              <a:rPr lang="en-US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n-US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inding </a:t>
            </a:r>
            <a:r>
              <a:rPr lang="en-US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mutations associated to diseases</a:t>
            </a:r>
            <a:endParaRPr lang="en-US" altLang="en-US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8" y="1785938"/>
            <a:ext cx="4125912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8" name="63 CuadroTexto"/>
          <p:cNvSpPr txBox="1">
            <a:spLocks noChangeArrowheads="1"/>
          </p:cNvSpPr>
          <p:nvPr/>
        </p:nvSpPr>
        <p:spPr bwMode="auto">
          <a:xfrm>
            <a:off x="571500" y="4929188"/>
            <a:ext cx="8286750" cy="184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/>
            <a:r>
              <a:rPr lang="es-ES_tradnl" altLang="en-US" sz="1600">
                <a:solidFill>
                  <a:srgbClr val="000000"/>
                </a:solidFill>
              </a:rPr>
              <a:t>	 			 </a:t>
            </a:r>
          </a:p>
          <a:p>
            <a:pPr algn="l"/>
            <a:endParaRPr lang="es-ES_tradnl" altLang="en-US" sz="1600">
              <a:solidFill>
                <a:srgbClr val="000000"/>
              </a:solidFill>
            </a:endParaRPr>
          </a:p>
          <a:p>
            <a:pPr algn="l"/>
            <a:r>
              <a:rPr lang="es-ES_tradnl" altLang="en-US" sz="1600">
                <a:solidFill>
                  <a:srgbClr val="000000"/>
                </a:solidFill>
              </a:rPr>
              <a:t>Gene A	1 0 0 0 0 0 0 0 0 0 0 0		0 0 0 0 1 0 0 0 0 0 0 0 </a:t>
            </a:r>
          </a:p>
          <a:p>
            <a:pPr algn="l"/>
            <a:r>
              <a:rPr lang="es-ES_tradnl" altLang="en-US" sz="1600">
                <a:solidFill>
                  <a:srgbClr val="000000"/>
                </a:solidFill>
              </a:rPr>
              <a:t>Gene B	0 0 0 1 0 0 0 0 0 0 0 0		0 0 0 0 0 0 0 0 0 0 0 0 </a:t>
            </a:r>
          </a:p>
          <a:p>
            <a:pPr algn="l"/>
            <a:r>
              <a:rPr lang="es-ES_tradnl" altLang="en-US" sz="1600">
                <a:solidFill>
                  <a:srgbClr val="000000"/>
                </a:solidFill>
              </a:rPr>
              <a:t>Gene C	0 0 0 0 0 0 0 0 0 0 0 0		1 1 1 1 1 1 1 1 1 1 1 1</a:t>
            </a:r>
          </a:p>
          <a:p>
            <a:pPr algn="l"/>
            <a:r>
              <a:rPr lang="es-ES_tradnl" altLang="en-US" sz="1600">
                <a:solidFill>
                  <a:srgbClr val="000000"/>
                </a:solidFill>
              </a:rPr>
              <a:t>Gene D	0 0 0 0 0 0 0 0 0 0 1 0		0 0 0 0 0 0 0 0 0 0 0 0 </a:t>
            </a:r>
          </a:p>
          <a:p>
            <a:pPr algn="l"/>
            <a:r>
              <a:rPr lang="es-ES_tradnl" altLang="en-US" sz="1600">
                <a:solidFill>
                  <a:srgbClr val="000000"/>
                </a:solidFill>
              </a:rPr>
              <a:t>Gene E	0 0 0 0 0 1 0 0 0 0 0 0		0 0 0 0 0 0 0 1 0 0 0 0 </a:t>
            </a:r>
          </a:p>
        </p:txBody>
      </p:sp>
      <p:grpSp>
        <p:nvGrpSpPr>
          <p:cNvPr id="2" name="64 Grupo"/>
          <p:cNvGrpSpPr/>
          <p:nvPr/>
        </p:nvGrpSpPr>
        <p:grpSpPr bwMode="auto">
          <a:xfrm>
            <a:off x="6786606" y="3543298"/>
            <a:ext cx="885828" cy="1243015"/>
            <a:chOff x="6072198" y="3114676"/>
            <a:chExt cx="885828" cy="1243018"/>
          </a:xfrm>
          <a:solidFill>
            <a:srgbClr val="C00000"/>
          </a:solidFill>
        </p:grpSpPr>
        <p:grpSp>
          <p:nvGrpSpPr>
            <p:cNvPr id="3" name="34 Grupo"/>
            <p:cNvGrpSpPr/>
            <p:nvPr/>
          </p:nvGrpSpPr>
          <p:grpSpPr>
            <a:xfrm>
              <a:off x="6072198" y="3114676"/>
              <a:ext cx="428628" cy="785818"/>
              <a:chOff x="5357818" y="2928934"/>
              <a:chExt cx="428628" cy="785818"/>
            </a:xfrm>
            <a:grpFill/>
          </p:grpSpPr>
          <p:sp>
            <p:nvSpPr>
              <p:cNvPr id="36" name="35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36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37 Grupo"/>
            <p:cNvGrpSpPr/>
            <p:nvPr/>
          </p:nvGrpSpPr>
          <p:grpSpPr>
            <a:xfrm>
              <a:off x="6224598" y="3267076"/>
              <a:ext cx="428628" cy="785818"/>
              <a:chOff x="5357818" y="2928934"/>
              <a:chExt cx="428628" cy="785818"/>
            </a:xfrm>
            <a:grpFill/>
          </p:grpSpPr>
          <p:sp>
            <p:nvSpPr>
              <p:cNvPr id="39" name="38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39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40 Grupo"/>
            <p:cNvGrpSpPr/>
            <p:nvPr/>
          </p:nvGrpSpPr>
          <p:grpSpPr>
            <a:xfrm>
              <a:off x="6376998" y="3419476"/>
              <a:ext cx="428628" cy="785818"/>
              <a:chOff x="5357818" y="2928934"/>
              <a:chExt cx="428628" cy="785818"/>
            </a:xfrm>
            <a:grpFill/>
          </p:grpSpPr>
          <p:sp>
            <p:nvSpPr>
              <p:cNvPr id="42" name="41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42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" name="43 Grupo"/>
            <p:cNvGrpSpPr/>
            <p:nvPr/>
          </p:nvGrpSpPr>
          <p:grpSpPr>
            <a:xfrm>
              <a:off x="6529398" y="3571876"/>
              <a:ext cx="428628" cy="785818"/>
              <a:chOff x="5357818" y="2928934"/>
              <a:chExt cx="428628" cy="785818"/>
            </a:xfrm>
            <a:grpFill/>
          </p:grpSpPr>
          <p:sp>
            <p:nvSpPr>
              <p:cNvPr id="45" name="44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45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9270" name="51 Grupo"/>
          <p:cNvGrpSpPr>
            <a:grpSpLocks/>
          </p:cNvGrpSpPr>
          <p:nvPr/>
        </p:nvGrpSpPr>
        <p:grpSpPr bwMode="auto">
          <a:xfrm>
            <a:off x="4500563" y="3071813"/>
            <a:ext cx="428625" cy="357187"/>
            <a:chOff x="7072330" y="2214554"/>
            <a:chExt cx="428628" cy="357190"/>
          </a:xfrm>
        </p:grpSpPr>
        <p:cxnSp>
          <p:nvCxnSpPr>
            <p:cNvPr id="50" name="49 Conector recto"/>
            <p:cNvCxnSpPr/>
            <p:nvPr/>
          </p:nvCxnSpPr>
          <p:spPr>
            <a:xfrm>
              <a:off x="7072330" y="2214554"/>
              <a:ext cx="428628" cy="357190"/>
            </a:xfrm>
            <a:prstGeom prst="line">
              <a:avLst/>
            </a:prstGeom>
            <a:ln w="1016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50 Conector recto"/>
            <p:cNvCxnSpPr/>
            <p:nvPr/>
          </p:nvCxnSpPr>
          <p:spPr>
            <a:xfrm flipH="1">
              <a:off x="7072330" y="2214554"/>
              <a:ext cx="428628" cy="357190"/>
            </a:xfrm>
            <a:prstGeom prst="line">
              <a:avLst/>
            </a:prstGeom>
            <a:ln w="1016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271" name="52 Grupo"/>
          <p:cNvGrpSpPr>
            <a:grpSpLocks/>
          </p:cNvGrpSpPr>
          <p:nvPr/>
        </p:nvGrpSpPr>
        <p:grpSpPr bwMode="auto">
          <a:xfrm>
            <a:off x="4500563" y="1928813"/>
            <a:ext cx="428625" cy="357187"/>
            <a:chOff x="7072330" y="2214554"/>
            <a:chExt cx="428628" cy="357190"/>
          </a:xfrm>
        </p:grpSpPr>
        <p:cxnSp>
          <p:nvCxnSpPr>
            <p:cNvPr id="54" name="53 Conector recto"/>
            <p:cNvCxnSpPr/>
            <p:nvPr/>
          </p:nvCxnSpPr>
          <p:spPr>
            <a:xfrm>
              <a:off x="7072330" y="2214554"/>
              <a:ext cx="428628" cy="357190"/>
            </a:xfrm>
            <a:prstGeom prst="line">
              <a:avLst/>
            </a:prstGeom>
            <a:ln w="1016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54 Conector recto"/>
            <p:cNvCxnSpPr/>
            <p:nvPr/>
          </p:nvCxnSpPr>
          <p:spPr>
            <a:xfrm flipH="1">
              <a:off x="7072330" y="2214554"/>
              <a:ext cx="428628" cy="357190"/>
            </a:xfrm>
            <a:prstGeom prst="line">
              <a:avLst/>
            </a:prstGeom>
            <a:ln w="1016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56 Conector recto de flecha"/>
          <p:cNvCxnSpPr/>
          <p:nvPr/>
        </p:nvCxnSpPr>
        <p:spPr bwMode="auto">
          <a:xfrm rot="10800000" flipV="1">
            <a:off x="4929188" y="3006725"/>
            <a:ext cx="1785937" cy="2079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273" name="59 Grupo"/>
          <p:cNvGrpSpPr>
            <a:grpSpLocks/>
          </p:cNvGrpSpPr>
          <p:nvPr/>
        </p:nvGrpSpPr>
        <p:grpSpPr bwMode="auto">
          <a:xfrm>
            <a:off x="4929188" y="4000500"/>
            <a:ext cx="428625" cy="357188"/>
            <a:chOff x="7072330" y="2214554"/>
            <a:chExt cx="428628" cy="357190"/>
          </a:xfrm>
        </p:grpSpPr>
        <p:cxnSp>
          <p:nvCxnSpPr>
            <p:cNvPr id="61" name="60 Conector recto"/>
            <p:cNvCxnSpPr/>
            <p:nvPr/>
          </p:nvCxnSpPr>
          <p:spPr>
            <a:xfrm>
              <a:off x="7072330" y="2214554"/>
              <a:ext cx="428628" cy="357190"/>
            </a:xfrm>
            <a:prstGeom prst="line">
              <a:avLst/>
            </a:prstGeom>
            <a:ln w="1016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61 Conector recto"/>
            <p:cNvCxnSpPr/>
            <p:nvPr/>
          </p:nvCxnSpPr>
          <p:spPr>
            <a:xfrm flipH="1">
              <a:off x="7072330" y="2214554"/>
              <a:ext cx="428628" cy="357190"/>
            </a:xfrm>
            <a:prstGeom prst="line">
              <a:avLst/>
            </a:prstGeom>
            <a:ln w="1016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274" name="64 Grupo"/>
          <p:cNvGrpSpPr>
            <a:grpSpLocks/>
          </p:cNvGrpSpPr>
          <p:nvPr/>
        </p:nvGrpSpPr>
        <p:grpSpPr bwMode="auto">
          <a:xfrm>
            <a:off x="3214688" y="2714625"/>
            <a:ext cx="428625" cy="357188"/>
            <a:chOff x="7072330" y="2214554"/>
            <a:chExt cx="428628" cy="357190"/>
          </a:xfrm>
        </p:grpSpPr>
        <p:cxnSp>
          <p:nvCxnSpPr>
            <p:cNvPr id="66" name="65 Conector recto"/>
            <p:cNvCxnSpPr/>
            <p:nvPr/>
          </p:nvCxnSpPr>
          <p:spPr>
            <a:xfrm>
              <a:off x="7072330" y="2214554"/>
              <a:ext cx="428628" cy="357190"/>
            </a:xfrm>
            <a:prstGeom prst="line">
              <a:avLst/>
            </a:prstGeom>
            <a:ln w="1016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66 Conector recto"/>
            <p:cNvCxnSpPr/>
            <p:nvPr/>
          </p:nvCxnSpPr>
          <p:spPr>
            <a:xfrm flipH="1">
              <a:off x="7072330" y="2214554"/>
              <a:ext cx="428628" cy="357190"/>
            </a:xfrm>
            <a:prstGeom prst="line">
              <a:avLst/>
            </a:prstGeom>
            <a:ln w="1016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275" name="94 CuadroTexto"/>
          <p:cNvSpPr txBox="1">
            <a:spLocks noChangeArrowheads="1"/>
          </p:cNvSpPr>
          <p:nvPr/>
        </p:nvSpPr>
        <p:spPr bwMode="auto">
          <a:xfrm>
            <a:off x="6500813" y="4929188"/>
            <a:ext cx="13573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6" rIns="91410" bIns="45706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>
                <a:solidFill>
                  <a:srgbClr val="000000"/>
                </a:solidFill>
              </a:rPr>
              <a:t>Cases</a:t>
            </a:r>
          </a:p>
        </p:txBody>
      </p:sp>
      <p:grpSp>
        <p:nvGrpSpPr>
          <p:cNvPr id="139276" name="59 Grupo"/>
          <p:cNvGrpSpPr>
            <a:grpSpLocks/>
          </p:cNvGrpSpPr>
          <p:nvPr/>
        </p:nvGrpSpPr>
        <p:grpSpPr bwMode="auto">
          <a:xfrm>
            <a:off x="3714750" y="4357688"/>
            <a:ext cx="428625" cy="357187"/>
            <a:chOff x="7072330" y="2214554"/>
            <a:chExt cx="428628" cy="357190"/>
          </a:xfrm>
        </p:grpSpPr>
        <p:cxnSp>
          <p:nvCxnSpPr>
            <p:cNvPr id="98" name="97 Conector recto"/>
            <p:cNvCxnSpPr/>
            <p:nvPr/>
          </p:nvCxnSpPr>
          <p:spPr>
            <a:xfrm>
              <a:off x="7072330" y="2214554"/>
              <a:ext cx="428628" cy="357190"/>
            </a:xfrm>
            <a:prstGeom prst="line">
              <a:avLst/>
            </a:prstGeom>
            <a:ln w="1016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98 Conector recto"/>
            <p:cNvCxnSpPr/>
            <p:nvPr/>
          </p:nvCxnSpPr>
          <p:spPr>
            <a:xfrm flipH="1">
              <a:off x="7072330" y="2214554"/>
              <a:ext cx="428628" cy="357190"/>
            </a:xfrm>
            <a:prstGeom prst="line">
              <a:avLst/>
            </a:prstGeom>
            <a:ln w="1016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277" name="125 Grupo"/>
          <p:cNvGrpSpPr>
            <a:grpSpLocks/>
          </p:cNvGrpSpPr>
          <p:nvPr/>
        </p:nvGrpSpPr>
        <p:grpSpPr bwMode="auto">
          <a:xfrm>
            <a:off x="714375" y="1785938"/>
            <a:ext cx="885825" cy="1243012"/>
            <a:chOff x="428596" y="1785925"/>
            <a:chExt cx="885828" cy="1243016"/>
          </a:xfrm>
        </p:grpSpPr>
        <p:grpSp>
          <p:nvGrpSpPr>
            <p:cNvPr id="13" name="28 Grupo"/>
            <p:cNvGrpSpPr/>
            <p:nvPr/>
          </p:nvGrpSpPr>
          <p:grpSpPr bwMode="auto">
            <a:xfrm>
              <a:off x="428596" y="1785925"/>
              <a:ext cx="428628" cy="785817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30" name="29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30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31 Grupo"/>
            <p:cNvGrpSpPr/>
            <p:nvPr/>
          </p:nvGrpSpPr>
          <p:grpSpPr bwMode="auto">
            <a:xfrm>
              <a:off x="580996" y="1938325"/>
              <a:ext cx="428628" cy="785817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33" name="32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33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31 Grupo"/>
            <p:cNvGrpSpPr/>
            <p:nvPr/>
          </p:nvGrpSpPr>
          <p:grpSpPr bwMode="auto">
            <a:xfrm>
              <a:off x="733396" y="2090725"/>
              <a:ext cx="428628" cy="785817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69" name="68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69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" name="31 Grupo"/>
            <p:cNvGrpSpPr/>
            <p:nvPr/>
          </p:nvGrpSpPr>
          <p:grpSpPr bwMode="auto">
            <a:xfrm>
              <a:off x="885796" y="2243124"/>
              <a:ext cx="428628" cy="785817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74" name="73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76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39278" name="93 CuadroTexto"/>
          <p:cNvSpPr txBox="1">
            <a:spLocks noChangeArrowheads="1"/>
          </p:cNvSpPr>
          <p:nvPr/>
        </p:nvSpPr>
        <p:spPr bwMode="auto">
          <a:xfrm>
            <a:off x="428625" y="4786313"/>
            <a:ext cx="16430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6" rIns="91410" bIns="45706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>
                <a:solidFill>
                  <a:srgbClr val="000000"/>
                </a:solidFill>
              </a:rPr>
              <a:t>Controls</a:t>
            </a:r>
          </a:p>
        </p:txBody>
      </p:sp>
      <p:grpSp>
        <p:nvGrpSpPr>
          <p:cNvPr id="17" name="64 Grupo"/>
          <p:cNvGrpSpPr/>
          <p:nvPr/>
        </p:nvGrpSpPr>
        <p:grpSpPr bwMode="auto">
          <a:xfrm>
            <a:off x="6858044" y="1685920"/>
            <a:ext cx="885828" cy="1243015"/>
            <a:chOff x="6072198" y="3114676"/>
            <a:chExt cx="885828" cy="1243018"/>
          </a:xfrm>
          <a:solidFill>
            <a:srgbClr val="C00000"/>
          </a:solidFill>
        </p:grpSpPr>
        <p:grpSp>
          <p:nvGrpSpPr>
            <p:cNvPr id="18" name="34 Grupo"/>
            <p:cNvGrpSpPr/>
            <p:nvPr/>
          </p:nvGrpSpPr>
          <p:grpSpPr>
            <a:xfrm>
              <a:off x="6072198" y="3114676"/>
              <a:ext cx="428628" cy="785818"/>
              <a:chOff x="5357818" y="2928934"/>
              <a:chExt cx="428628" cy="785818"/>
            </a:xfrm>
            <a:grpFill/>
          </p:grpSpPr>
          <p:sp>
            <p:nvSpPr>
              <p:cNvPr id="124" name="123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125" name="124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37 Grupo"/>
            <p:cNvGrpSpPr/>
            <p:nvPr/>
          </p:nvGrpSpPr>
          <p:grpSpPr>
            <a:xfrm>
              <a:off x="6224598" y="3267076"/>
              <a:ext cx="428628" cy="785818"/>
              <a:chOff x="5357818" y="2928934"/>
              <a:chExt cx="428628" cy="785818"/>
            </a:xfrm>
            <a:grpFill/>
          </p:grpSpPr>
          <p:sp>
            <p:nvSpPr>
              <p:cNvPr id="122" name="121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122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40 Grupo"/>
            <p:cNvGrpSpPr/>
            <p:nvPr/>
          </p:nvGrpSpPr>
          <p:grpSpPr>
            <a:xfrm>
              <a:off x="6376998" y="3419476"/>
              <a:ext cx="428628" cy="785818"/>
              <a:chOff x="5357818" y="2928934"/>
              <a:chExt cx="428628" cy="785818"/>
            </a:xfrm>
            <a:grpFill/>
          </p:grpSpPr>
          <p:sp>
            <p:nvSpPr>
              <p:cNvPr id="120" name="119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121" name="120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" name="43 Grupo"/>
            <p:cNvGrpSpPr/>
            <p:nvPr/>
          </p:nvGrpSpPr>
          <p:grpSpPr>
            <a:xfrm>
              <a:off x="6529398" y="3571876"/>
              <a:ext cx="428628" cy="785818"/>
              <a:chOff x="5357818" y="2928934"/>
              <a:chExt cx="428628" cy="785818"/>
            </a:xfrm>
            <a:grpFill/>
          </p:grpSpPr>
          <p:sp>
            <p:nvSpPr>
              <p:cNvPr id="118" name="117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119" name="118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9280" name="126 Grupo"/>
          <p:cNvGrpSpPr>
            <a:grpSpLocks/>
          </p:cNvGrpSpPr>
          <p:nvPr/>
        </p:nvGrpSpPr>
        <p:grpSpPr bwMode="auto">
          <a:xfrm>
            <a:off x="642938" y="2614613"/>
            <a:ext cx="885825" cy="1243012"/>
            <a:chOff x="428596" y="1785925"/>
            <a:chExt cx="885828" cy="1243016"/>
          </a:xfrm>
        </p:grpSpPr>
        <p:grpSp>
          <p:nvGrpSpPr>
            <p:cNvPr id="23" name="28 Grupo"/>
            <p:cNvGrpSpPr/>
            <p:nvPr/>
          </p:nvGrpSpPr>
          <p:grpSpPr bwMode="auto">
            <a:xfrm>
              <a:off x="428596" y="1785929"/>
              <a:ext cx="428628" cy="785818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138" name="137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138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4" name="31 Grupo"/>
            <p:cNvGrpSpPr/>
            <p:nvPr/>
          </p:nvGrpSpPr>
          <p:grpSpPr bwMode="auto">
            <a:xfrm>
              <a:off x="580996" y="1938329"/>
              <a:ext cx="428628" cy="785818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136" name="135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137" name="136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" name="31 Grupo"/>
            <p:cNvGrpSpPr/>
            <p:nvPr/>
          </p:nvGrpSpPr>
          <p:grpSpPr bwMode="auto">
            <a:xfrm>
              <a:off x="733396" y="2090729"/>
              <a:ext cx="428628" cy="785818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134" name="133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135" name="134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31 Grupo"/>
            <p:cNvGrpSpPr/>
            <p:nvPr/>
          </p:nvGrpSpPr>
          <p:grpSpPr bwMode="auto">
            <a:xfrm>
              <a:off x="885796" y="2243128"/>
              <a:ext cx="428628" cy="785818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132" name="131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133" name="132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9281" name="139 Grupo"/>
          <p:cNvGrpSpPr>
            <a:grpSpLocks/>
          </p:cNvGrpSpPr>
          <p:nvPr/>
        </p:nvGrpSpPr>
        <p:grpSpPr bwMode="auto">
          <a:xfrm>
            <a:off x="714375" y="3471863"/>
            <a:ext cx="885825" cy="1243012"/>
            <a:chOff x="428596" y="1785925"/>
            <a:chExt cx="885828" cy="1243016"/>
          </a:xfrm>
        </p:grpSpPr>
        <p:grpSp>
          <p:nvGrpSpPr>
            <p:cNvPr id="28" name="28 Grupo"/>
            <p:cNvGrpSpPr/>
            <p:nvPr/>
          </p:nvGrpSpPr>
          <p:grpSpPr bwMode="auto">
            <a:xfrm>
              <a:off x="428596" y="1785929"/>
              <a:ext cx="428628" cy="785818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151" name="150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151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9" name="31 Grupo"/>
            <p:cNvGrpSpPr/>
            <p:nvPr/>
          </p:nvGrpSpPr>
          <p:grpSpPr bwMode="auto">
            <a:xfrm>
              <a:off x="580996" y="1938329"/>
              <a:ext cx="428628" cy="785818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149" name="148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149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8" name="31 Grupo"/>
            <p:cNvGrpSpPr/>
            <p:nvPr/>
          </p:nvGrpSpPr>
          <p:grpSpPr bwMode="auto">
            <a:xfrm>
              <a:off x="733396" y="2090729"/>
              <a:ext cx="428628" cy="785818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147" name="146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147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50" name="31 Grupo"/>
            <p:cNvGrpSpPr/>
            <p:nvPr/>
          </p:nvGrpSpPr>
          <p:grpSpPr bwMode="auto">
            <a:xfrm>
              <a:off x="885796" y="2243128"/>
              <a:ext cx="428628" cy="785818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145" name="144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146" name="145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52" name="64 Grupo"/>
          <p:cNvGrpSpPr/>
          <p:nvPr/>
        </p:nvGrpSpPr>
        <p:grpSpPr bwMode="auto">
          <a:xfrm>
            <a:off x="6858044" y="2643182"/>
            <a:ext cx="885828" cy="1243015"/>
            <a:chOff x="6072198" y="3114676"/>
            <a:chExt cx="885828" cy="1243018"/>
          </a:xfrm>
          <a:solidFill>
            <a:srgbClr val="C00000"/>
          </a:solidFill>
        </p:grpSpPr>
        <p:grpSp>
          <p:nvGrpSpPr>
            <p:cNvPr id="454" name="34 Grupo"/>
            <p:cNvGrpSpPr/>
            <p:nvPr/>
          </p:nvGrpSpPr>
          <p:grpSpPr>
            <a:xfrm>
              <a:off x="6072198" y="3114676"/>
              <a:ext cx="428628" cy="785818"/>
              <a:chOff x="5357818" y="2928934"/>
              <a:chExt cx="428628" cy="785818"/>
            </a:xfrm>
            <a:grpFill/>
          </p:grpSpPr>
          <p:sp>
            <p:nvSpPr>
              <p:cNvPr id="107" name="106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109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56" name="37 Grupo"/>
            <p:cNvGrpSpPr/>
            <p:nvPr/>
          </p:nvGrpSpPr>
          <p:grpSpPr>
            <a:xfrm>
              <a:off x="6224598" y="3267076"/>
              <a:ext cx="428628" cy="785818"/>
              <a:chOff x="5357818" y="2928934"/>
              <a:chExt cx="428628" cy="785818"/>
            </a:xfrm>
            <a:grpFill/>
          </p:grpSpPr>
          <p:sp>
            <p:nvSpPr>
              <p:cNvPr id="105" name="104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105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58" name="40 Grupo"/>
            <p:cNvGrpSpPr/>
            <p:nvPr/>
          </p:nvGrpSpPr>
          <p:grpSpPr>
            <a:xfrm>
              <a:off x="6376998" y="3419476"/>
              <a:ext cx="428628" cy="785818"/>
              <a:chOff x="5357818" y="2928934"/>
              <a:chExt cx="428628" cy="785818"/>
            </a:xfrm>
            <a:grpFill/>
          </p:grpSpPr>
          <p:sp>
            <p:nvSpPr>
              <p:cNvPr id="102" name="101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102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0" name="43 Grupo"/>
            <p:cNvGrpSpPr/>
            <p:nvPr/>
          </p:nvGrpSpPr>
          <p:grpSpPr>
            <a:xfrm>
              <a:off x="6529398" y="3571876"/>
              <a:ext cx="428628" cy="785818"/>
              <a:chOff x="5357818" y="2928934"/>
              <a:chExt cx="428628" cy="785818"/>
            </a:xfrm>
            <a:grpFill/>
          </p:grpSpPr>
          <p:sp>
            <p:nvSpPr>
              <p:cNvPr id="97" name="96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  <p:sp>
            <p:nvSpPr>
              <p:cNvPr id="100" name="99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445" name="444 Conector recto de flecha"/>
          <p:cNvCxnSpPr/>
          <p:nvPr/>
        </p:nvCxnSpPr>
        <p:spPr>
          <a:xfrm rot="10800000" flipV="1">
            <a:off x="5000625" y="2214563"/>
            <a:ext cx="1643063" cy="857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446 Conector recto de flecha"/>
          <p:cNvCxnSpPr/>
          <p:nvPr/>
        </p:nvCxnSpPr>
        <p:spPr>
          <a:xfrm rot="10800000" flipV="1">
            <a:off x="5000625" y="2428875"/>
            <a:ext cx="1643063" cy="714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448 Conector recto de flecha"/>
          <p:cNvCxnSpPr/>
          <p:nvPr/>
        </p:nvCxnSpPr>
        <p:spPr>
          <a:xfrm rot="10800000" flipV="1">
            <a:off x="5143500" y="2786063"/>
            <a:ext cx="1571625" cy="3571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450 Conector recto de flecha"/>
          <p:cNvCxnSpPr/>
          <p:nvPr/>
        </p:nvCxnSpPr>
        <p:spPr>
          <a:xfrm rot="10800000">
            <a:off x="5072063" y="3286125"/>
            <a:ext cx="164306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452 Conector recto de flecha"/>
          <p:cNvCxnSpPr/>
          <p:nvPr/>
        </p:nvCxnSpPr>
        <p:spPr>
          <a:xfrm rot="10800000">
            <a:off x="5000625" y="3429000"/>
            <a:ext cx="1643063" cy="285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454 Conector recto de flecha"/>
          <p:cNvCxnSpPr/>
          <p:nvPr/>
        </p:nvCxnSpPr>
        <p:spPr>
          <a:xfrm rot="10800000">
            <a:off x="5000625" y="3500438"/>
            <a:ext cx="1571625" cy="5000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456 Conector recto de flecha"/>
          <p:cNvCxnSpPr/>
          <p:nvPr/>
        </p:nvCxnSpPr>
        <p:spPr>
          <a:xfrm rot="10800000">
            <a:off x="5000625" y="3571875"/>
            <a:ext cx="1714500" cy="857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458 Conector recto de flecha"/>
          <p:cNvCxnSpPr/>
          <p:nvPr/>
        </p:nvCxnSpPr>
        <p:spPr>
          <a:xfrm rot="10800000">
            <a:off x="5429250" y="4214813"/>
            <a:ext cx="1428750" cy="3571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1" name="460 Conector recto de flecha"/>
          <p:cNvCxnSpPr/>
          <p:nvPr/>
        </p:nvCxnSpPr>
        <p:spPr>
          <a:xfrm flipV="1">
            <a:off x="1714500" y="2071688"/>
            <a:ext cx="2643188" cy="142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3" name="462 Conector recto de flecha"/>
          <p:cNvCxnSpPr/>
          <p:nvPr/>
        </p:nvCxnSpPr>
        <p:spPr>
          <a:xfrm>
            <a:off x="1857375" y="2857500"/>
            <a:ext cx="1285875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464 Conector recto de flecha"/>
          <p:cNvCxnSpPr/>
          <p:nvPr/>
        </p:nvCxnSpPr>
        <p:spPr>
          <a:xfrm>
            <a:off x="1714500" y="3643313"/>
            <a:ext cx="3071813" cy="5000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466 Conector recto de flecha"/>
          <p:cNvCxnSpPr/>
          <p:nvPr/>
        </p:nvCxnSpPr>
        <p:spPr>
          <a:xfrm>
            <a:off x="1785938" y="4500563"/>
            <a:ext cx="1785937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295" name="467 CuadroTexto"/>
          <p:cNvSpPr txBox="1">
            <a:spLocks noChangeArrowheads="1"/>
          </p:cNvSpPr>
          <p:nvPr/>
        </p:nvSpPr>
        <p:spPr bwMode="auto">
          <a:xfrm>
            <a:off x="5072063" y="1857375"/>
            <a:ext cx="357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6" rIns="91410" bIns="45706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altLang="en-US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39296" name="468 CuadroTexto"/>
          <p:cNvSpPr txBox="1">
            <a:spLocks noChangeArrowheads="1"/>
          </p:cNvSpPr>
          <p:nvPr/>
        </p:nvSpPr>
        <p:spPr bwMode="auto">
          <a:xfrm>
            <a:off x="3714750" y="2643188"/>
            <a:ext cx="285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6" rIns="91410" bIns="45706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altLang="en-US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39297" name="469 CuadroTexto"/>
          <p:cNvSpPr txBox="1">
            <a:spLocks noChangeArrowheads="1"/>
          </p:cNvSpPr>
          <p:nvPr/>
        </p:nvSpPr>
        <p:spPr bwMode="auto">
          <a:xfrm>
            <a:off x="4572000" y="2643188"/>
            <a:ext cx="285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6" rIns="91410" bIns="45706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altLang="en-US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39298" name="470 CuadroTexto"/>
          <p:cNvSpPr txBox="1">
            <a:spLocks noChangeArrowheads="1"/>
          </p:cNvSpPr>
          <p:nvPr/>
        </p:nvSpPr>
        <p:spPr bwMode="auto">
          <a:xfrm>
            <a:off x="4214813" y="4429125"/>
            <a:ext cx="285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6" rIns="91410" bIns="45706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altLang="en-US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39299" name="471 CuadroTexto"/>
          <p:cNvSpPr txBox="1">
            <a:spLocks noChangeArrowheads="1"/>
          </p:cNvSpPr>
          <p:nvPr/>
        </p:nvSpPr>
        <p:spPr bwMode="auto">
          <a:xfrm>
            <a:off x="5214938" y="4429125"/>
            <a:ext cx="285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0" tIns="45706" rIns="91410" bIns="45706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altLang="en-US">
                <a:solidFill>
                  <a:srgbClr val="000000"/>
                </a:solidFill>
              </a:rPr>
              <a:t>E</a:t>
            </a:r>
          </a:p>
        </p:txBody>
      </p:sp>
      <p:cxnSp>
        <p:nvCxnSpPr>
          <p:cNvPr id="474" name="473 Conector recto de flecha"/>
          <p:cNvCxnSpPr/>
          <p:nvPr/>
        </p:nvCxnSpPr>
        <p:spPr>
          <a:xfrm rot="10800000">
            <a:off x="5000625" y="2357438"/>
            <a:ext cx="1643063" cy="428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2" name="476 Grupo"/>
          <p:cNvGrpSpPr>
            <a:grpSpLocks/>
          </p:cNvGrpSpPr>
          <p:nvPr/>
        </p:nvGrpSpPr>
        <p:grpSpPr bwMode="auto">
          <a:xfrm>
            <a:off x="500063" y="5857875"/>
            <a:ext cx="8143875" cy="357188"/>
            <a:chOff x="214282" y="5857892"/>
            <a:chExt cx="8143932" cy="357190"/>
          </a:xfrm>
        </p:grpSpPr>
        <p:sp>
          <p:nvSpPr>
            <p:cNvPr id="475" name="474 Rectángulo redondeado"/>
            <p:cNvSpPr/>
            <p:nvPr/>
          </p:nvSpPr>
          <p:spPr>
            <a:xfrm>
              <a:off x="214282" y="5929330"/>
              <a:ext cx="7286676" cy="28575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spcBef>
                  <a:spcPct val="50000"/>
                </a:spcBef>
                <a:defRPr/>
              </a:pPr>
              <a:endParaRPr lang="es-ES_tradnl">
                <a:solidFill>
                  <a:prstClr val="white"/>
                </a:solidFill>
              </a:endParaRPr>
            </a:p>
          </p:txBody>
        </p:sp>
        <p:sp>
          <p:nvSpPr>
            <p:cNvPr id="476" name="475 Flecha derecha"/>
            <p:cNvSpPr/>
            <p:nvPr/>
          </p:nvSpPr>
          <p:spPr>
            <a:xfrm flipH="1">
              <a:off x="7786710" y="5857892"/>
              <a:ext cx="571504" cy="3571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spcBef>
                  <a:spcPct val="50000"/>
                </a:spcBef>
                <a:defRPr/>
              </a:pPr>
              <a:endParaRPr lang="es-ES_tradnl">
                <a:solidFill>
                  <a:prstClr val="white"/>
                </a:solidFill>
              </a:endParaRPr>
            </a:p>
          </p:txBody>
        </p:sp>
      </p:grpSp>
      <p:sp>
        <p:nvSpPr>
          <p:cNvPr id="139302" name="125 CuadroTexto"/>
          <p:cNvSpPr txBox="1">
            <a:spLocks noChangeArrowheads="1"/>
          </p:cNvSpPr>
          <p:nvPr/>
        </p:nvSpPr>
        <p:spPr bwMode="auto">
          <a:xfrm>
            <a:off x="1000125" y="1143000"/>
            <a:ext cx="6858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</a:rPr>
              <a:t>The simplest case: monogenic disease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878" y="4933330"/>
            <a:ext cx="1647888" cy="12359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EEECE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43608" y="5229200"/>
            <a:ext cx="2309370" cy="8180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2 Título"/>
          <p:cNvSpPr txBox="1">
            <a:spLocks noGrp="1"/>
          </p:cNvSpPr>
          <p:nvPr>
            <p:ph type="title" idx="4294967295"/>
          </p:nvPr>
        </p:nvSpPr>
        <p:spPr>
          <a:xfrm>
            <a:off x="32656" y="44624"/>
            <a:ext cx="9111345" cy="1143000"/>
          </a:xfrm>
        </p:spPr>
        <p:txBody>
          <a:bodyPr>
            <a:no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Primary 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tools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040947" y="1112351"/>
            <a:ext cx="862095" cy="94317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5 Conector recto"/>
          <p:cNvSpPr/>
          <p:nvPr/>
        </p:nvSpPr>
        <p:spPr>
          <a:xfrm flipV="1">
            <a:off x="2954307" y="1505231"/>
            <a:ext cx="1467799" cy="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81639" tIns="40820" rIns="81639" bIns="40820" anchor="ctr" anchorCtr="0" compatLnSpc="0"/>
          <a:lstStyle/>
          <a:p>
            <a:pPr algn="l" eaLnBrk="1">
              <a:spcBef>
                <a:spcPts val="0"/>
              </a:spcBef>
              <a:spcAft>
                <a:spcPts val="0"/>
              </a:spcAft>
            </a:pPr>
            <a:endParaRPr lang="en-US" sz="1600">
              <a:solidFill>
                <a:prstClr val="black"/>
              </a:solidFill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039756" y="1345163"/>
            <a:ext cx="3825306" cy="320137"/>
          </a:xfrm>
          <a:prstGeom prst="rect">
            <a:avLst/>
          </a:prstGeom>
          <a:noFill/>
          <a:ln>
            <a:noFill/>
          </a:ln>
        </p:spPr>
        <p:txBody>
          <a:bodyPr vert="horz" wrap="none" lIns="89803" tIns="48983" rIns="89803" bIns="48983" anchorCtr="0" compatLnSpc="0">
            <a:spAutoFit/>
          </a:bodyPr>
          <a:lstStyle/>
          <a:p>
            <a:pPr algn="l" eaLnBrk="1">
              <a:spcBef>
                <a:spcPts val="0"/>
              </a:spcBef>
              <a:spcAft>
                <a:spcPts val="0"/>
              </a:spcAft>
            </a:pPr>
            <a:r>
              <a:rPr lang="en-US" sz="1500" b="1" dirty="0" err="1">
                <a:solidFill>
                  <a:srgbClr val="004586"/>
                </a:solidFill>
                <a:latin typeface="Arial" pitchFamily="18"/>
                <a:ea typeface="DejaVu Sans" pitchFamily="2"/>
                <a:cs typeface="Lohit Hindi" pitchFamily="2"/>
              </a:rPr>
              <a:t>Fastq</a:t>
            </a:r>
            <a:r>
              <a:rPr lang="en-US" sz="1500" b="1" dirty="0">
                <a:solidFill>
                  <a:srgbClr val="004586"/>
                </a:solidFill>
                <a:latin typeface="Arial" pitchFamily="18"/>
                <a:ea typeface="DejaVu Sans" pitchFamily="2"/>
                <a:cs typeface="Lohit Hindi" pitchFamily="2"/>
              </a:rPr>
              <a:t> file</a:t>
            </a:r>
            <a:r>
              <a:rPr lang="en-US" sz="1500" b="1" dirty="0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, up to hundreds of GB per run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3523678" y="2042140"/>
            <a:ext cx="2244232" cy="320137"/>
          </a:xfrm>
          <a:prstGeom prst="rect">
            <a:avLst/>
          </a:prstGeom>
          <a:noFill/>
          <a:ln w="18360">
            <a:solidFill>
              <a:srgbClr val="80808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89803" tIns="48983" rIns="89803" bIns="48983" anchorCtr="0" compatLnSpc="0">
            <a:spAutoFit/>
          </a:bodyPr>
          <a:lstStyle>
            <a:defPPr>
              <a:defRPr lang="es-ES"/>
            </a:defPPr>
            <a:lvl1pPr hangingPunct="0">
              <a:spcBef>
                <a:spcPts val="0"/>
              </a:spcBef>
              <a:spcAft>
                <a:spcPts val="0"/>
              </a:spcAft>
              <a:defRPr sz="1500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defRPr>
            </a:lvl1pPr>
          </a:lstStyle>
          <a:p>
            <a:pPr algn="l" eaLnBrk="1"/>
            <a:r>
              <a:rPr lang="en-US"/>
              <a:t>QC and preprocessing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3131840" y="2588845"/>
            <a:ext cx="3027908" cy="320137"/>
          </a:xfrm>
          <a:prstGeom prst="rect">
            <a:avLst/>
          </a:prstGeom>
          <a:noFill/>
          <a:ln w="18360">
            <a:solidFill>
              <a:srgbClr val="80808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89803" tIns="48983" rIns="89803" bIns="48983" anchorCtr="0" compatLnSpc="0">
            <a:spAutoFit/>
          </a:bodyPr>
          <a:lstStyle/>
          <a:p>
            <a:pPr algn="l" eaLnBrk="1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rPr>
              <a:t>HPG Aligner</a:t>
            </a:r>
            <a:r>
              <a:rPr lang="en-US" sz="1500" b="1" dirty="0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, short read aligner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3523678" y="3647327"/>
            <a:ext cx="2244232" cy="320137"/>
          </a:xfrm>
          <a:prstGeom prst="rect">
            <a:avLst/>
          </a:prstGeom>
          <a:noFill/>
          <a:ln w="18360">
            <a:solidFill>
              <a:srgbClr val="80808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89803" tIns="48983" rIns="89803" bIns="48983" anchorCtr="0" compatLnSpc="0">
            <a:spAutoFit/>
          </a:bodyPr>
          <a:lstStyle>
            <a:defPPr>
              <a:defRPr lang="es-ES"/>
            </a:defPPr>
            <a:lvl1pPr hangingPunct="0">
              <a:spcBef>
                <a:spcPts val="0"/>
              </a:spcBef>
              <a:spcAft>
                <a:spcPts val="0"/>
              </a:spcAft>
              <a:defRPr sz="1500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defRPr>
            </a:lvl1pPr>
          </a:lstStyle>
          <a:p>
            <a:pPr algn="l" eaLnBrk="1"/>
            <a:r>
              <a:rPr lang="en-US"/>
              <a:t>QC and preprocessing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4197099" y="4741715"/>
            <a:ext cx="897390" cy="3201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none" lIns="89803" tIns="48983" rIns="89803" bIns="48983" anchorCtr="0" compatLnSpc="0">
            <a:spAutoFit/>
          </a:bodyPr>
          <a:lstStyle/>
          <a:p>
            <a:pPr algn="l" eaLnBrk="1">
              <a:spcBef>
                <a:spcPts val="0"/>
              </a:spcBef>
              <a:spcAft>
                <a:spcPts val="0"/>
              </a:spcAft>
            </a:pPr>
            <a:r>
              <a:rPr lang="en-US" sz="1500" b="1" dirty="0">
                <a:solidFill>
                  <a:srgbClr val="004586"/>
                </a:solidFill>
                <a:latin typeface="Arial" pitchFamily="18"/>
                <a:ea typeface="DejaVu Sans" pitchFamily="2"/>
                <a:cs typeface="Lohit Hindi" pitchFamily="2"/>
              </a:rPr>
              <a:t>VCF file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3523678" y="5231151"/>
            <a:ext cx="2244232" cy="320137"/>
          </a:xfrm>
          <a:prstGeom prst="rect">
            <a:avLst/>
          </a:prstGeom>
          <a:noFill/>
          <a:ln w="18360">
            <a:solidFill>
              <a:srgbClr val="80808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89803" tIns="48983" rIns="89803" bIns="48983" anchorCtr="0" compatLnSpc="0">
            <a:spAutoFit/>
          </a:bodyPr>
          <a:lstStyle>
            <a:defPPr>
              <a:defRPr lang="es-ES"/>
            </a:defPPr>
            <a:lvl1pPr hangingPunct="0">
              <a:spcBef>
                <a:spcPts val="0"/>
              </a:spcBef>
              <a:spcAft>
                <a:spcPts val="0"/>
              </a:spcAft>
              <a:defRPr sz="1500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defRPr>
            </a:lvl1pPr>
          </a:lstStyle>
          <a:p>
            <a:pPr algn="l" eaLnBrk="1"/>
            <a:r>
              <a:rPr lang="en-US"/>
              <a:t>QC and preprocessing</a:t>
            </a:r>
          </a:p>
        </p:txBody>
      </p:sp>
      <p:sp>
        <p:nvSpPr>
          <p:cNvPr id="15" name="14 Conector recto"/>
          <p:cNvSpPr/>
          <p:nvPr/>
        </p:nvSpPr>
        <p:spPr>
          <a:xfrm>
            <a:off x="4645794" y="1784463"/>
            <a:ext cx="0" cy="25767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81639" tIns="40820" rIns="81639" bIns="40820" anchor="ctr" anchorCtr="0" compatLnSpc="0"/>
          <a:lstStyle/>
          <a:p>
            <a:pPr algn="l" eaLnBrk="1">
              <a:spcBef>
                <a:spcPts val="0"/>
              </a:spcBef>
              <a:spcAft>
                <a:spcPts val="0"/>
              </a:spcAft>
            </a:pPr>
            <a:endParaRPr lang="en-US" sz="1600">
              <a:solidFill>
                <a:prstClr val="black"/>
              </a:solidFill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6" name="15 Conector recto"/>
          <p:cNvSpPr/>
          <p:nvPr/>
        </p:nvSpPr>
        <p:spPr>
          <a:xfrm>
            <a:off x="4645794" y="2431267"/>
            <a:ext cx="0" cy="12883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81639" tIns="40820" rIns="81639" bIns="40820" anchor="ctr" anchorCtr="0" compatLnSpc="0"/>
          <a:lstStyle/>
          <a:p>
            <a:pPr algn="l" eaLnBrk="1">
              <a:spcBef>
                <a:spcPts val="0"/>
              </a:spcBef>
              <a:spcAft>
                <a:spcPts val="0"/>
              </a:spcAft>
            </a:pPr>
            <a:endParaRPr lang="en-US" sz="1600">
              <a:solidFill>
                <a:prstClr val="black"/>
              </a:solidFill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8" name="17 Conector recto"/>
          <p:cNvSpPr/>
          <p:nvPr/>
        </p:nvSpPr>
        <p:spPr>
          <a:xfrm flipH="1">
            <a:off x="4645793" y="3497979"/>
            <a:ext cx="0" cy="15812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81639" tIns="40820" rIns="81639" bIns="40820" anchor="ctr" anchorCtr="0" compatLnSpc="0"/>
          <a:lstStyle/>
          <a:p>
            <a:pPr algn="l" eaLnBrk="1">
              <a:spcBef>
                <a:spcPts val="0"/>
              </a:spcBef>
              <a:spcAft>
                <a:spcPts val="0"/>
              </a:spcAft>
            </a:pPr>
            <a:endParaRPr lang="en-US" sz="1600">
              <a:solidFill>
                <a:prstClr val="black"/>
              </a:solidFill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19" name="18 Conector recto"/>
          <p:cNvSpPr/>
          <p:nvPr/>
        </p:nvSpPr>
        <p:spPr>
          <a:xfrm>
            <a:off x="4610460" y="3967464"/>
            <a:ext cx="0" cy="267718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81639" tIns="40820" rIns="81639" bIns="40820" anchor="ctr" anchorCtr="0" compatLnSpc="0"/>
          <a:lstStyle/>
          <a:p>
            <a:pPr algn="l" eaLnBrk="1">
              <a:spcBef>
                <a:spcPts val="0"/>
              </a:spcBef>
              <a:spcAft>
                <a:spcPts val="0"/>
              </a:spcAft>
            </a:pPr>
            <a:endParaRPr lang="en-US" sz="1600">
              <a:solidFill>
                <a:prstClr val="black"/>
              </a:solidFill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20" name="19 Conector recto"/>
          <p:cNvSpPr/>
          <p:nvPr/>
        </p:nvSpPr>
        <p:spPr>
          <a:xfrm>
            <a:off x="4645794" y="5016537"/>
            <a:ext cx="0" cy="25767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81639" tIns="40820" rIns="81639" bIns="40820" anchor="ctr" anchorCtr="0" compatLnSpc="0"/>
          <a:lstStyle/>
          <a:p>
            <a:pPr algn="l" eaLnBrk="1">
              <a:spcBef>
                <a:spcPts val="0"/>
              </a:spcBef>
              <a:spcAft>
                <a:spcPts val="0"/>
              </a:spcAft>
            </a:pPr>
            <a:endParaRPr lang="en-US" sz="1600">
              <a:solidFill>
                <a:prstClr val="black"/>
              </a:solidFill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21" name="20 Conector recto"/>
          <p:cNvSpPr/>
          <p:nvPr/>
        </p:nvSpPr>
        <p:spPr>
          <a:xfrm flipH="1">
            <a:off x="2474382" y="5435861"/>
            <a:ext cx="1049296" cy="56465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81639" tIns="40820" rIns="81639" bIns="40820" anchor="ctr" anchorCtr="0" compatLnSpc="0"/>
          <a:lstStyle/>
          <a:p>
            <a:pPr algn="l" eaLnBrk="1">
              <a:spcBef>
                <a:spcPts val="0"/>
              </a:spcBef>
              <a:spcAft>
                <a:spcPts val="0"/>
              </a:spcAft>
            </a:pPr>
            <a:endParaRPr lang="en-US" sz="1600">
              <a:solidFill>
                <a:prstClr val="black"/>
              </a:solidFill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22" name="21 Conector recto"/>
          <p:cNvSpPr/>
          <p:nvPr/>
        </p:nvSpPr>
        <p:spPr>
          <a:xfrm>
            <a:off x="5920658" y="5435861"/>
            <a:ext cx="718220" cy="56465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81639" tIns="40820" rIns="81639" bIns="40820" anchor="ctr" anchorCtr="0" compatLnSpc="0"/>
          <a:lstStyle/>
          <a:p>
            <a:pPr algn="l" eaLnBrk="1">
              <a:spcBef>
                <a:spcPts val="0"/>
              </a:spcBef>
              <a:spcAft>
                <a:spcPts val="0"/>
              </a:spcAft>
            </a:pPr>
            <a:endParaRPr lang="en-US" sz="1600">
              <a:solidFill>
                <a:prstClr val="black"/>
              </a:solidFill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611560" y="6056688"/>
            <a:ext cx="3334531" cy="320137"/>
          </a:xfrm>
          <a:prstGeom prst="rect">
            <a:avLst/>
          </a:prstGeom>
          <a:noFill/>
          <a:ln w="18360">
            <a:solidFill>
              <a:srgbClr val="80808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89803" tIns="48983" rIns="89803" bIns="48983" anchorCtr="0" compatLnSpc="0">
            <a:spAutoFit/>
          </a:bodyPr>
          <a:lstStyle>
            <a:defPPr>
              <a:defRPr lang="es-ES"/>
            </a:defPPr>
            <a:lvl1pPr hangingPunct="0">
              <a:spcBef>
                <a:spcPts val="0"/>
              </a:spcBef>
              <a:spcAft>
                <a:spcPts val="0"/>
              </a:spcAft>
              <a:defRPr sz="1500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defRPr>
            </a:lvl1pPr>
          </a:lstStyle>
          <a:p>
            <a:pPr algn="l" eaLnBrk="1"/>
            <a:r>
              <a:rPr lang="en-US" dirty="0" smtClean="0"/>
              <a:t>Genome Maps. Variant </a:t>
            </a:r>
            <a:r>
              <a:rPr lang="en-US" dirty="0"/>
              <a:t>VCF viewer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5436096" y="6025162"/>
            <a:ext cx="3686743" cy="320137"/>
          </a:xfrm>
          <a:prstGeom prst="rect">
            <a:avLst/>
          </a:prstGeom>
          <a:noFill/>
          <a:ln w="18360">
            <a:solidFill>
              <a:srgbClr val="80808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89803" tIns="48983" rIns="89803" bIns="48983" anchorCtr="0" compatLnSpc="0">
            <a:spAutoFit/>
          </a:bodyPr>
          <a:lstStyle>
            <a:defPPr>
              <a:defRPr lang="es-ES"/>
            </a:defPPr>
            <a:lvl1pPr hangingPunct="0">
              <a:spcBef>
                <a:spcPts val="0"/>
              </a:spcBef>
              <a:spcAft>
                <a:spcPts val="0"/>
              </a:spcAft>
              <a:defRPr sz="1500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defRPr>
            </a:lvl1pPr>
          </a:lstStyle>
          <a:p>
            <a:pPr algn="l" eaLnBrk="1"/>
            <a:r>
              <a:rPr lang="en-US" dirty="0" err="1" smtClean="0"/>
              <a:t>BiERApp</a:t>
            </a:r>
            <a:r>
              <a:rPr lang="en-US" dirty="0" smtClean="0"/>
              <a:t> candidate gene prioritization</a:t>
            </a:r>
            <a:endParaRPr lang="en-US" dirty="0"/>
          </a:p>
        </p:txBody>
      </p:sp>
      <p:sp>
        <p:nvSpPr>
          <p:cNvPr id="25" name="24 CuadroTexto"/>
          <p:cNvSpPr txBox="1"/>
          <p:nvPr/>
        </p:nvSpPr>
        <p:spPr>
          <a:xfrm>
            <a:off x="6429391" y="2055530"/>
            <a:ext cx="2066862" cy="423370"/>
          </a:xfrm>
          <a:prstGeom prst="rect">
            <a:avLst/>
          </a:prstGeom>
          <a:noFill/>
          <a:ln>
            <a:noFill/>
          </a:ln>
        </p:spPr>
        <p:txBody>
          <a:bodyPr vert="horz" wrap="square" lIns="89803" tIns="48983" rIns="89803" bIns="48983" anchorCtr="0" compatLnSpc="0">
            <a:spAutoFit/>
          </a:bodyPr>
          <a:lstStyle/>
          <a:p>
            <a:pPr algn="l" eaLnBrk="1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QC stats, filtering and preprocessing options</a:t>
            </a:r>
          </a:p>
        </p:txBody>
      </p:sp>
      <p:sp>
        <p:nvSpPr>
          <p:cNvPr id="26" name="25 CuadroTexto"/>
          <p:cNvSpPr txBox="1"/>
          <p:nvPr/>
        </p:nvSpPr>
        <p:spPr>
          <a:xfrm>
            <a:off x="3496844" y="4235182"/>
            <a:ext cx="2297901" cy="320137"/>
          </a:xfrm>
          <a:prstGeom prst="rect">
            <a:avLst/>
          </a:prstGeom>
          <a:noFill/>
          <a:ln w="18360">
            <a:solidFill>
              <a:srgbClr val="80808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89803" tIns="48983" rIns="89803" bIns="48983" anchorCtr="0" compatLnSpc="0">
            <a:spAutoFit/>
          </a:bodyPr>
          <a:lstStyle>
            <a:defPPr>
              <a:defRPr lang="es-ES"/>
            </a:defPPr>
            <a:lvl1pPr hangingPunct="0">
              <a:spcBef>
                <a:spcPts val="0"/>
              </a:spcBef>
              <a:spcAft>
                <a:spcPts val="0"/>
              </a:spcAft>
              <a:defRPr sz="1500" b="1">
                <a:solidFill>
                  <a:srgbClr val="000080"/>
                </a:solidFill>
                <a:latin typeface="Arial" pitchFamily="18"/>
                <a:ea typeface="DejaVu Sans" pitchFamily="2"/>
                <a:cs typeface="Lohit Hindi" pitchFamily="2"/>
              </a:defRPr>
            </a:lvl1pPr>
          </a:lstStyle>
          <a:p>
            <a:pPr algn="l" eaLnBrk="1"/>
            <a:r>
              <a:rPr lang="en-US"/>
              <a:t>Variant calling analysis</a:t>
            </a:r>
          </a:p>
        </p:txBody>
      </p:sp>
      <p:pic>
        <p:nvPicPr>
          <p:cNvPr id="27" name="26 Imagen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422107" y="1314505"/>
            <a:ext cx="447375" cy="44742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28 Conector recto"/>
          <p:cNvSpPr/>
          <p:nvPr/>
        </p:nvSpPr>
        <p:spPr>
          <a:xfrm>
            <a:off x="4645794" y="4492202"/>
            <a:ext cx="0" cy="25767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81639" tIns="40820" rIns="81639" bIns="40820" anchor="ctr" anchorCtr="0" compatLnSpc="0"/>
          <a:lstStyle/>
          <a:p>
            <a:pPr algn="l" eaLnBrk="1">
              <a:spcBef>
                <a:spcPts val="0"/>
              </a:spcBef>
              <a:spcAft>
                <a:spcPts val="0"/>
              </a:spcAft>
            </a:pPr>
            <a:endParaRPr lang="en-US" sz="1600">
              <a:solidFill>
                <a:prstClr val="black"/>
              </a:solidFill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6399227" y="2532344"/>
            <a:ext cx="2421247" cy="747818"/>
          </a:xfrm>
          <a:prstGeom prst="rect">
            <a:avLst/>
          </a:prstGeom>
          <a:noFill/>
          <a:ln>
            <a:noFill/>
          </a:ln>
        </p:spPr>
        <p:txBody>
          <a:bodyPr vert="horz" wrap="square" lIns="89803" tIns="48983" rIns="89803" bIns="48983" anchorCtr="0" compatLnSpc="0">
            <a:spAutoFit/>
          </a:bodyPr>
          <a:lstStyle/>
          <a:p>
            <a:pPr algn="l" eaLnBrk="1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Double mapping strategy:</a:t>
            </a:r>
          </a:p>
          <a:p>
            <a:pPr algn="l" eaLnBrk="1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Burrows-Wheeler Transform (</a:t>
            </a:r>
            <a:r>
              <a:rPr lang="en-US" sz="1100" i="1" dirty="0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GPU </a:t>
            </a:r>
            <a:r>
              <a:rPr lang="en-US" sz="1100" i="1" dirty="0" err="1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Nvidia</a:t>
            </a:r>
            <a:r>
              <a:rPr lang="en-US" sz="1100" i="1" dirty="0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 CUDA</a:t>
            </a:r>
            <a:r>
              <a:rPr lang="en-US" sz="1100" dirty="0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) + Smith-Waterman (</a:t>
            </a:r>
            <a:r>
              <a:rPr lang="en-US" sz="1100" i="1" dirty="0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CPU </a:t>
            </a:r>
            <a:r>
              <a:rPr lang="en-US" sz="1100" i="1" dirty="0" err="1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OpenMP+SSE</a:t>
            </a:r>
            <a:r>
              <a:rPr lang="en-US" sz="1100" i="1" dirty="0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/AVX</a:t>
            </a:r>
            <a:r>
              <a:rPr lang="en-US" sz="1100" dirty="0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)</a:t>
            </a:r>
          </a:p>
        </p:txBody>
      </p:sp>
      <p:sp>
        <p:nvSpPr>
          <p:cNvPr id="31" name="30 CuadroTexto"/>
          <p:cNvSpPr txBox="1"/>
          <p:nvPr/>
        </p:nvSpPr>
        <p:spPr>
          <a:xfrm>
            <a:off x="5798341" y="3656108"/>
            <a:ext cx="2957569" cy="261147"/>
          </a:xfrm>
          <a:prstGeom prst="rect">
            <a:avLst/>
          </a:prstGeom>
          <a:noFill/>
          <a:ln>
            <a:noFill/>
          </a:ln>
        </p:spPr>
        <p:txBody>
          <a:bodyPr vert="horz" wrap="none" lIns="89803" tIns="48983" rIns="89803" bIns="48983" anchorCtr="0" compatLnSpc="0">
            <a:spAutoFit/>
          </a:bodyPr>
          <a:lstStyle/>
          <a:p>
            <a:pPr algn="l" eaLnBrk="1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QC stats, filtering and preprocessing options</a:t>
            </a:r>
          </a:p>
        </p:txBody>
      </p:sp>
      <p:sp>
        <p:nvSpPr>
          <p:cNvPr id="32" name="31 CuadroTexto"/>
          <p:cNvSpPr txBox="1"/>
          <p:nvPr/>
        </p:nvSpPr>
        <p:spPr>
          <a:xfrm>
            <a:off x="5983427" y="4199405"/>
            <a:ext cx="2070788" cy="585594"/>
          </a:xfrm>
          <a:prstGeom prst="rect">
            <a:avLst/>
          </a:prstGeom>
          <a:noFill/>
          <a:ln>
            <a:noFill/>
          </a:ln>
        </p:spPr>
        <p:txBody>
          <a:bodyPr vert="horz" wrap="none" lIns="89803" tIns="48983" rIns="89803" bIns="48983" anchorCtr="0" compatLnSpc="0">
            <a:spAutoFit/>
          </a:bodyPr>
          <a:lstStyle/>
          <a:p>
            <a:pPr algn="l" eaLnBrk="1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GATK and SAM </a:t>
            </a:r>
            <a:r>
              <a:rPr lang="en-US" sz="1100" dirty="0" err="1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mPileup</a:t>
            </a:r>
            <a:r>
              <a:rPr lang="en-US" sz="1100" dirty="0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 HPC</a:t>
            </a:r>
          </a:p>
          <a:p>
            <a:pPr algn="l" eaLnBrk="1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 Implementation.</a:t>
            </a:r>
          </a:p>
          <a:p>
            <a:pPr algn="l" eaLnBrk="1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Statistics genomic tests</a:t>
            </a:r>
          </a:p>
        </p:txBody>
      </p:sp>
      <p:sp>
        <p:nvSpPr>
          <p:cNvPr id="33" name="32 CuadroTexto"/>
          <p:cNvSpPr txBox="1"/>
          <p:nvPr/>
        </p:nvSpPr>
        <p:spPr>
          <a:xfrm>
            <a:off x="5436097" y="6311910"/>
            <a:ext cx="3686742" cy="408623"/>
          </a:xfrm>
          <a:prstGeom prst="rect">
            <a:avLst/>
          </a:prstGeom>
          <a:noFill/>
          <a:ln>
            <a:noFill/>
          </a:ln>
        </p:spPr>
        <p:txBody>
          <a:bodyPr vert="horz" wrap="square" lIns="89803" tIns="48983" rIns="89803" bIns="48983" anchorCtr="0" compatLnSpc="0">
            <a:spAutoFit/>
          </a:bodyPr>
          <a:lstStyle/>
          <a:p>
            <a:pPr algn="l" eaLnBrk="1">
              <a:spcBef>
                <a:spcPts val="0"/>
              </a:spcBef>
              <a:spcAft>
                <a:spcPts val="0"/>
              </a:spcAft>
            </a:pPr>
            <a:r>
              <a:rPr lang="en-US" sz="1050" b="1" dirty="0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Consequence type, pathogenicity, Population frequencies, </a:t>
            </a:r>
            <a:r>
              <a:rPr lang="en-US" sz="1050" b="1" dirty="0" err="1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etc</a:t>
            </a:r>
            <a:r>
              <a:rPr lang="en-US" sz="1050" b="1" dirty="0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 </a:t>
            </a:r>
          </a:p>
        </p:txBody>
      </p:sp>
      <p:sp>
        <p:nvSpPr>
          <p:cNvPr id="34" name="33 CuadroTexto"/>
          <p:cNvSpPr txBox="1"/>
          <p:nvPr/>
        </p:nvSpPr>
        <p:spPr>
          <a:xfrm>
            <a:off x="3167010" y="5553758"/>
            <a:ext cx="2957569" cy="261147"/>
          </a:xfrm>
          <a:prstGeom prst="rect">
            <a:avLst/>
          </a:prstGeom>
          <a:noFill/>
          <a:ln>
            <a:noFill/>
          </a:ln>
        </p:spPr>
        <p:txBody>
          <a:bodyPr vert="horz" wrap="none" lIns="89803" tIns="48983" rIns="89803" bIns="48983" anchorCtr="0" compatLnSpc="0">
            <a:spAutoFit/>
          </a:bodyPr>
          <a:lstStyle/>
          <a:p>
            <a:pPr algn="l" eaLnBrk="1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QC stats, filtering and preprocessing options</a:t>
            </a:r>
          </a:p>
        </p:txBody>
      </p:sp>
      <p:sp>
        <p:nvSpPr>
          <p:cNvPr id="35" name="34 CuadroTexto"/>
          <p:cNvSpPr txBox="1"/>
          <p:nvPr/>
        </p:nvSpPr>
        <p:spPr>
          <a:xfrm>
            <a:off x="1086867" y="6417174"/>
            <a:ext cx="2223970" cy="261147"/>
          </a:xfrm>
          <a:prstGeom prst="rect">
            <a:avLst/>
          </a:prstGeom>
          <a:noFill/>
          <a:ln>
            <a:noFill/>
          </a:ln>
        </p:spPr>
        <p:txBody>
          <a:bodyPr vert="horz" wrap="none" lIns="89803" tIns="48983" rIns="89803" bIns="48983" anchorCtr="0" compatLnSpc="0">
            <a:spAutoFit/>
          </a:bodyPr>
          <a:lstStyle/>
          <a:p>
            <a:pPr algn="l" eaLnBrk="1">
              <a:spcBef>
                <a:spcPts val="0"/>
              </a:spcBef>
              <a:spcAft>
                <a:spcPts val="0"/>
              </a:spcAft>
            </a:pPr>
            <a:r>
              <a:rPr lang="en-US" sz="1100">
                <a:solidFill>
                  <a:prstClr val="black"/>
                </a:solidFill>
                <a:latin typeface="Arial" pitchFamily="18"/>
                <a:ea typeface="DejaVu Sans" pitchFamily="2"/>
                <a:cs typeface="Lohit Hindi" pitchFamily="2"/>
              </a:rPr>
              <a:t>HTML5+SVG Web based viewer</a:t>
            </a:r>
          </a:p>
        </p:txBody>
      </p:sp>
      <p:sp>
        <p:nvSpPr>
          <p:cNvPr id="37" name="36 Conector recto"/>
          <p:cNvSpPr/>
          <p:nvPr/>
        </p:nvSpPr>
        <p:spPr>
          <a:xfrm flipH="1">
            <a:off x="4645793" y="2906253"/>
            <a:ext cx="0" cy="27158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81639" tIns="40820" rIns="81639" bIns="40820" anchor="ctr" anchorCtr="0" compatLnSpc="0"/>
          <a:lstStyle/>
          <a:p>
            <a:pPr algn="l" eaLnBrk="1">
              <a:spcBef>
                <a:spcPts val="0"/>
              </a:spcBef>
              <a:spcAft>
                <a:spcPts val="0"/>
              </a:spcAft>
            </a:pPr>
            <a:endParaRPr lang="en-US" sz="1600">
              <a:solidFill>
                <a:prstClr val="black"/>
              </a:solidFill>
              <a:latin typeface="Arial" pitchFamily="18"/>
              <a:ea typeface="DejaVu Sans" pitchFamily="2"/>
              <a:cs typeface="Lohit Hindi" pitchFamily="2"/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3894641" y="3177843"/>
            <a:ext cx="1431639" cy="3201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none" lIns="89803" tIns="48983" rIns="89803" bIns="48983" anchorCtr="0" compatLnSpc="0">
            <a:spAutoFit/>
          </a:bodyPr>
          <a:lstStyle>
            <a:defPPr>
              <a:defRPr lang="es-ES"/>
            </a:defPPr>
            <a:lvl1pPr hangingPunct="0">
              <a:spcBef>
                <a:spcPts val="0"/>
              </a:spcBef>
              <a:spcAft>
                <a:spcPts val="0"/>
              </a:spcAft>
              <a:defRPr sz="1500" b="1">
                <a:solidFill>
                  <a:srgbClr val="004586"/>
                </a:solidFill>
                <a:latin typeface="Arial" pitchFamily="18"/>
                <a:ea typeface="DejaVu Sans" pitchFamily="2"/>
                <a:cs typeface="Lohit Hindi" pitchFamily="2"/>
              </a:defRPr>
            </a:lvl1pPr>
          </a:lstStyle>
          <a:p>
            <a:pPr algn="l" eaLnBrk="1"/>
            <a:r>
              <a:rPr lang="en-US" dirty="0"/>
              <a:t>SAM/BAM file</a:t>
            </a:r>
          </a:p>
        </p:txBody>
      </p:sp>
      <p:cxnSp>
        <p:nvCxnSpPr>
          <p:cNvPr id="44" name="43 Conector angular"/>
          <p:cNvCxnSpPr>
            <a:stCxn id="42" idx="1"/>
            <a:endCxn id="2" idx="0"/>
          </p:cNvCxnSpPr>
          <p:nvPr/>
        </p:nvCxnSpPr>
        <p:spPr>
          <a:xfrm rot="10800000" flipV="1">
            <a:off x="2198293" y="3337912"/>
            <a:ext cx="1696348" cy="1891288"/>
          </a:xfrm>
          <a:prstGeom prst="bentConnector2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3693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568952" cy="1143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principle: comparison of patients to reference controls or segregation within families </a:t>
            </a:r>
            <a:endParaRPr lang="en-GB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28 Imagen" descr="mutacionRET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9010" y="4221088"/>
            <a:ext cx="4514950" cy="2620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2" name="21 Grupo"/>
          <p:cNvGrpSpPr/>
          <p:nvPr/>
        </p:nvGrpSpPr>
        <p:grpSpPr>
          <a:xfrm>
            <a:off x="2627784" y="4966624"/>
            <a:ext cx="1223543" cy="1372343"/>
            <a:chOff x="827089" y="1520825"/>
            <a:chExt cx="2016126" cy="2134473"/>
          </a:xfrm>
        </p:grpSpPr>
        <p:sp>
          <p:nvSpPr>
            <p:cNvPr id="5" name="2 CuadroTexto"/>
            <p:cNvSpPr txBox="1">
              <a:spLocks noChangeArrowheads="1"/>
            </p:cNvSpPr>
            <p:nvPr/>
          </p:nvSpPr>
          <p:spPr bwMode="auto">
            <a:xfrm>
              <a:off x="827101" y="1952634"/>
              <a:ext cx="504824" cy="478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s-ES" sz="1400" b="1" dirty="0">
                  <a:solidFill>
                    <a:srgbClr val="000000"/>
                  </a:solidFill>
                  <a:latin typeface="Arial" charset="0"/>
                  <a:ea typeface="ＭＳ Ｐゴシック" pitchFamily="34" charset="-128"/>
                  <a:cs typeface="Arial" pitchFamily="34" charset="0"/>
                </a:rPr>
                <a:t>A</a:t>
              </a:r>
            </a:p>
          </p:txBody>
        </p:sp>
        <p:sp>
          <p:nvSpPr>
            <p:cNvPr id="6" name="3 CuadroTexto"/>
            <p:cNvSpPr txBox="1">
              <a:spLocks noChangeArrowheads="1"/>
            </p:cNvSpPr>
            <p:nvPr/>
          </p:nvSpPr>
          <p:spPr bwMode="auto">
            <a:xfrm>
              <a:off x="2268540" y="1952634"/>
              <a:ext cx="503238" cy="478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s-ES" sz="1400" b="1" dirty="0">
                  <a:solidFill>
                    <a:srgbClr val="000000"/>
                  </a:solidFill>
                  <a:latin typeface="Arial" charset="0"/>
                  <a:ea typeface="ＭＳ Ｐゴシック" pitchFamily="34" charset="-128"/>
                  <a:cs typeface="Arial" pitchFamily="34" charset="0"/>
                </a:rPr>
                <a:t>B</a:t>
              </a:r>
            </a:p>
          </p:txBody>
        </p:sp>
        <p:sp>
          <p:nvSpPr>
            <p:cNvPr id="7" name="4 CuadroTexto"/>
            <p:cNvSpPr txBox="1">
              <a:spLocks noChangeArrowheads="1"/>
            </p:cNvSpPr>
            <p:nvPr/>
          </p:nvSpPr>
          <p:spPr bwMode="auto">
            <a:xfrm>
              <a:off x="2339976" y="3176597"/>
              <a:ext cx="503239" cy="478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s-ES" sz="1400" b="1">
                  <a:solidFill>
                    <a:srgbClr val="000000"/>
                  </a:solidFill>
                  <a:latin typeface="Arial" charset="0"/>
                  <a:ea typeface="ＭＳ Ｐゴシック" pitchFamily="34" charset="-128"/>
                  <a:cs typeface="Arial" pitchFamily="34" charset="0"/>
                </a:rPr>
                <a:t>C</a:t>
              </a:r>
            </a:p>
          </p:txBody>
        </p:sp>
        <p:sp>
          <p:nvSpPr>
            <p:cNvPr id="8" name="5 CuadroTexto"/>
            <p:cNvSpPr txBox="1">
              <a:spLocks noChangeArrowheads="1"/>
            </p:cNvSpPr>
            <p:nvPr/>
          </p:nvSpPr>
          <p:spPr bwMode="auto">
            <a:xfrm>
              <a:off x="827101" y="3176597"/>
              <a:ext cx="504824" cy="478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es-ES" sz="1400" b="1">
                  <a:solidFill>
                    <a:srgbClr val="000000"/>
                  </a:solidFill>
                  <a:latin typeface="Arial" charset="0"/>
                  <a:ea typeface="ＭＳ Ｐゴシック" pitchFamily="34" charset="-128"/>
                  <a:cs typeface="Arial" pitchFamily="34" charset="0"/>
                </a:rPr>
                <a:t>D</a:t>
              </a:r>
            </a:p>
          </p:txBody>
        </p:sp>
        <p:sp>
          <p:nvSpPr>
            <p:cNvPr id="9" name="8 Elipse"/>
            <p:cNvSpPr/>
            <p:nvPr/>
          </p:nvSpPr>
          <p:spPr>
            <a:xfrm>
              <a:off x="827089" y="1520825"/>
              <a:ext cx="360363" cy="36036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s-ES" sz="1400" b="1">
                <a:solidFill>
                  <a:srgbClr val="FFFFFF"/>
                </a:solidFill>
              </a:endParaRPr>
            </a:p>
          </p:txBody>
        </p:sp>
        <p:sp>
          <p:nvSpPr>
            <p:cNvPr id="10" name="9 Rectángulo"/>
            <p:cNvSpPr/>
            <p:nvPr/>
          </p:nvSpPr>
          <p:spPr>
            <a:xfrm>
              <a:off x="2268550" y="1520825"/>
              <a:ext cx="358775" cy="3603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s-ES" sz="1400" b="1">
                <a:solidFill>
                  <a:srgbClr val="FFFFFF"/>
                </a:solidFill>
              </a:endParaRPr>
            </a:p>
          </p:txBody>
        </p:sp>
        <p:sp>
          <p:nvSpPr>
            <p:cNvPr id="11" name="10 Elipse"/>
            <p:cNvSpPr/>
            <p:nvPr/>
          </p:nvSpPr>
          <p:spPr>
            <a:xfrm>
              <a:off x="2339977" y="2744788"/>
              <a:ext cx="360363" cy="36036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s-ES" sz="1400" b="1">
                <a:solidFill>
                  <a:srgbClr val="FFFFFF"/>
                </a:solidFill>
              </a:endParaRPr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827089" y="2744788"/>
              <a:ext cx="360363" cy="36036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s-ES" sz="1400" b="1">
                <a:solidFill>
                  <a:srgbClr val="FFFFFF"/>
                </a:solidFill>
              </a:endParaRPr>
            </a:p>
          </p:txBody>
        </p:sp>
        <p:cxnSp>
          <p:nvCxnSpPr>
            <p:cNvPr id="13" name="12 Conector recto"/>
            <p:cNvCxnSpPr>
              <a:stCxn id="9" idx="6"/>
              <a:endCxn id="10" idx="1"/>
            </p:cNvCxnSpPr>
            <p:nvPr/>
          </p:nvCxnSpPr>
          <p:spPr>
            <a:xfrm>
              <a:off x="1187451" y="1700213"/>
              <a:ext cx="10810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13 Conector recto"/>
            <p:cNvCxnSpPr/>
            <p:nvPr/>
          </p:nvCxnSpPr>
          <p:spPr>
            <a:xfrm>
              <a:off x="971551" y="2457450"/>
              <a:ext cx="151288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14 Conector recto"/>
            <p:cNvCxnSpPr/>
            <p:nvPr/>
          </p:nvCxnSpPr>
          <p:spPr>
            <a:xfrm rot="5400000">
              <a:off x="2340772" y="2601119"/>
              <a:ext cx="2873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15 Conector recto"/>
            <p:cNvCxnSpPr/>
            <p:nvPr/>
          </p:nvCxnSpPr>
          <p:spPr>
            <a:xfrm rot="5400000">
              <a:off x="827884" y="2601119"/>
              <a:ext cx="2873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16 Conector recto"/>
            <p:cNvCxnSpPr/>
            <p:nvPr/>
          </p:nvCxnSpPr>
          <p:spPr>
            <a:xfrm rot="5400000">
              <a:off x="1331924" y="2097088"/>
              <a:ext cx="7207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30 CuadroTexto"/>
          <p:cNvSpPr txBox="1">
            <a:spLocks noChangeArrowheads="1"/>
          </p:cNvSpPr>
          <p:nvPr/>
        </p:nvSpPr>
        <p:spPr bwMode="auto">
          <a:xfrm>
            <a:off x="7236296" y="4809309"/>
            <a:ext cx="5048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ES" sz="1400" b="1" dirty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A</a:t>
            </a:r>
          </a:p>
        </p:txBody>
      </p:sp>
      <p:sp>
        <p:nvSpPr>
          <p:cNvPr id="19" name="31 CuadroTexto"/>
          <p:cNvSpPr txBox="1">
            <a:spLocks noChangeArrowheads="1"/>
          </p:cNvSpPr>
          <p:nvPr/>
        </p:nvSpPr>
        <p:spPr bwMode="auto">
          <a:xfrm>
            <a:off x="7229654" y="5750134"/>
            <a:ext cx="5048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ES" sz="1400" b="1" dirty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B</a:t>
            </a:r>
          </a:p>
        </p:txBody>
      </p:sp>
      <p:sp>
        <p:nvSpPr>
          <p:cNvPr id="20" name="32 CuadroTexto"/>
          <p:cNvSpPr txBox="1">
            <a:spLocks noChangeArrowheads="1"/>
          </p:cNvSpPr>
          <p:nvPr/>
        </p:nvSpPr>
        <p:spPr bwMode="auto">
          <a:xfrm>
            <a:off x="7236296" y="6264095"/>
            <a:ext cx="5048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ES" sz="1400" b="1" dirty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C</a:t>
            </a:r>
          </a:p>
        </p:txBody>
      </p:sp>
      <p:sp>
        <p:nvSpPr>
          <p:cNvPr id="21" name="33 CuadroTexto"/>
          <p:cNvSpPr txBox="1">
            <a:spLocks noChangeArrowheads="1"/>
          </p:cNvSpPr>
          <p:nvPr/>
        </p:nvSpPr>
        <p:spPr bwMode="auto">
          <a:xfrm>
            <a:off x="7229655" y="5215530"/>
            <a:ext cx="5048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s-ES" sz="1400" b="1" dirty="0">
                <a:solidFill>
                  <a:srgbClr val="000000"/>
                </a:solidFill>
                <a:latin typeface="Arial" charset="0"/>
                <a:ea typeface="ＭＳ Ｐゴシック" pitchFamily="34" charset="-128"/>
                <a:cs typeface="Arial" pitchFamily="34" charset="0"/>
              </a:rPr>
              <a:t>D</a:t>
            </a:r>
          </a:p>
        </p:txBody>
      </p:sp>
      <p:pic>
        <p:nvPicPr>
          <p:cNvPr id="23" name="Picture 2" descr="C:\Users\Ximo\Documents\presentaciones\2013-06-17 NGS congress London\HCSR_Affected(x4)_solid4Control_Solid5Control(x3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59" y="1340768"/>
            <a:ext cx="4519345" cy="275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23 Cerrar llave"/>
          <p:cNvSpPr/>
          <p:nvPr/>
        </p:nvSpPr>
        <p:spPr>
          <a:xfrm>
            <a:off x="5580112" y="1844823"/>
            <a:ext cx="216024" cy="136815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eaLnBrk="1" hangingPunct="1"/>
            <a:endParaRPr lang="es-ES" sz="1800">
              <a:solidFill>
                <a:srgbClr val="000000"/>
              </a:solidFill>
            </a:endParaRPr>
          </a:p>
        </p:txBody>
      </p:sp>
      <p:sp>
        <p:nvSpPr>
          <p:cNvPr id="25" name="24 Cerrar llave"/>
          <p:cNvSpPr/>
          <p:nvPr/>
        </p:nvSpPr>
        <p:spPr>
          <a:xfrm>
            <a:off x="5580112" y="3353313"/>
            <a:ext cx="216024" cy="64862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eaLnBrk="1" hangingPunct="1"/>
            <a:endParaRPr lang="es-ES" sz="1800">
              <a:solidFill>
                <a:srgbClr val="000000"/>
              </a:solidFill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5868144" y="234887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s-E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Cases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5868144" y="350100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Controls</a:t>
            </a:r>
          </a:p>
        </p:txBody>
      </p:sp>
      <p:sp>
        <p:nvSpPr>
          <p:cNvPr id="28" name="27 CuadroTexto"/>
          <p:cNvSpPr txBox="1"/>
          <p:nvPr/>
        </p:nvSpPr>
        <p:spPr>
          <a:xfrm>
            <a:off x="467544" y="5198317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Segregation within a pedigree</a:t>
            </a:r>
          </a:p>
        </p:txBody>
      </p:sp>
    </p:spTree>
    <p:extLst>
      <p:ext uri="{BB962C8B-B14F-4D97-AF65-F5344CB8AC3E}">
        <p14:creationId xmlns:p14="http://schemas.microsoft.com/office/powerpoint/2010/main" val="112085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Variant/gene prioritization by successive filtering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39552" y="2780928"/>
            <a:ext cx="2376264" cy="21236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GB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Variant level</a:t>
            </a:r>
          </a:p>
          <a:p>
            <a:pPr algn="l" eaLnBrk="1" hangingPunct="1"/>
            <a:endParaRPr lang="en-GB" sz="1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l" eaLnBrk="1" hangingPunct="1"/>
            <a:r>
              <a:rPr lang="en-GB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Potential impact of the variant</a:t>
            </a:r>
          </a:p>
          <a:p>
            <a:pPr algn="l" eaLnBrk="1" hangingPunct="1"/>
            <a:endParaRPr lang="en-GB" sz="1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l" eaLnBrk="1" hangingPunct="1"/>
            <a:r>
              <a:rPr lang="en-GB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Population frequencies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3347864" y="2780928"/>
            <a:ext cx="2376264" cy="22159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GB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Experimental design level</a:t>
            </a:r>
          </a:p>
          <a:p>
            <a:pPr algn="l" eaLnBrk="1" hangingPunct="1"/>
            <a:endParaRPr lang="en-GB" sz="1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l" eaLnBrk="1" hangingPunct="1"/>
            <a:r>
              <a:rPr lang="en-GB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Family(</a:t>
            </a:r>
            <a:r>
              <a:rPr lang="en-GB" sz="18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es</a:t>
            </a:r>
            <a:r>
              <a:rPr lang="en-GB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algn="l" eaLnBrk="1" hangingPunct="1"/>
            <a:r>
              <a:rPr lang="en-GB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Trios</a:t>
            </a:r>
          </a:p>
          <a:p>
            <a:pPr algn="l" eaLnBrk="1" hangingPunct="1"/>
            <a:r>
              <a:rPr lang="en-GB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Case / control</a:t>
            </a:r>
          </a:p>
          <a:p>
            <a:pPr algn="l" eaLnBrk="1" hangingPunct="1"/>
            <a:endParaRPr lang="en-GB" sz="1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6084168" y="2780928"/>
            <a:ext cx="2376264" cy="22159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s-ES"/>
            </a:defPPr>
          </a:lstStyle>
          <a:p>
            <a:pPr algn="l" eaLnBrk="1" hangingPunct="1"/>
            <a:r>
              <a:rPr lang="en-GB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Functional (system) level</a:t>
            </a:r>
          </a:p>
          <a:p>
            <a:pPr algn="l" eaLnBrk="1" hangingPunct="1"/>
            <a:endParaRPr lang="en-GB" sz="1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l" eaLnBrk="1" hangingPunct="1"/>
            <a:r>
              <a:rPr lang="en-GB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Gene set</a:t>
            </a:r>
          </a:p>
          <a:p>
            <a:pPr algn="l" eaLnBrk="1" hangingPunct="1"/>
            <a:r>
              <a:rPr lang="en-GB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Network analysis</a:t>
            </a:r>
          </a:p>
          <a:p>
            <a:pPr algn="l" eaLnBrk="1" hangingPunct="1"/>
            <a:r>
              <a:rPr lang="en-GB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Pathway analysis</a:t>
            </a:r>
          </a:p>
          <a:p>
            <a:pPr algn="l" eaLnBrk="1" hangingPunct="1"/>
            <a:endParaRPr lang="en-GB" sz="1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275856" y="5723964"/>
            <a:ext cx="518457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Testing strategies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467544" y="5229200"/>
            <a:ext cx="518457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Control of sequencing errors (missing values)</a:t>
            </a:r>
          </a:p>
        </p:txBody>
      </p:sp>
      <p:sp>
        <p:nvSpPr>
          <p:cNvPr id="9" name="8 Flecha derecha"/>
          <p:cNvSpPr/>
          <p:nvPr/>
        </p:nvSpPr>
        <p:spPr>
          <a:xfrm>
            <a:off x="539552" y="1772816"/>
            <a:ext cx="2520280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endParaRPr lang="es-ES" sz="1800">
              <a:solidFill>
                <a:srgbClr val="FFFFFF"/>
              </a:solidFill>
            </a:endParaRPr>
          </a:p>
        </p:txBody>
      </p:sp>
      <p:sp>
        <p:nvSpPr>
          <p:cNvPr id="10" name="9 Flecha derecha"/>
          <p:cNvSpPr/>
          <p:nvPr/>
        </p:nvSpPr>
        <p:spPr>
          <a:xfrm>
            <a:off x="3347864" y="1772816"/>
            <a:ext cx="2520280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endParaRPr lang="es-ES" sz="1800">
              <a:solidFill>
                <a:srgbClr val="FFFFFF"/>
              </a:solidFill>
            </a:endParaRPr>
          </a:p>
        </p:txBody>
      </p:sp>
      <p:sp>
        <p:nvSpPr>
          <p:cNvPr id="11" name="10 Flecha derecha"/>
          <p:cNvSpPr/>
          <p:nvPr/>
        </p:nvSpPr>
        <p:spPr>
          <a:xfrm>
            <a:off x="6084168" y="1772816"/>
            <a:ext cx="2520280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endParaRPr lang="es-E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25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Flecha derecha"/>
          <p:cNvSpPr/>
          <p:nvPr/>
        </p:nvSpPr>
        <p:spPr>
          <a:xfrm>
            <a:off x="251520" y="836712"/>
            <a:ext cx="8712968" cy="1080120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Pipeline of data analysis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251521" y="1125538"/>
            <a:ext cx="1728192" cy="3170099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600" b="1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Initial QC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endParaRPr lang="en-US" sz="1600" i="1" dirty="0">
              <a:solidFill>
                <a:prstClr val="white">
                  <a:lumMod val="50000"/>
                </a:prstClr>
              </a:solidFill>
              <a:latin typeface="Lucida Sans Unicode" pitchFamily="34" charset="0"/>
              <a:cs typeface="Lucida Sans Unicode" pitchFamily="34" charset="0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4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Sequence cleansing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4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Base quality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4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Remove adapters 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400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Remove duplicates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endParaRPr lang="en-US" sz="14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r>
              <a:rPr lang="en-US" sz="1400" b="1" dirty="0">
                <a:solidFill>
                  <a:prstClr val="black"/>
                </a:solidFill>
                <a:latin typeface="Lucida Sans Unicode" pitchFamily="34" charset="0"/>
                <a:cs typeface="Lucida Sans Unicode" pitchFamily="34" charset="0"/>
              </a:rPr>
              <a:t>FASTQ file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  <a:defRPr/>
            </a:pPr>
            <a:endParaRPr lang="en-US" sz="1600" dirty="0">
              <a:solidFill>
                <a:prstClr val="black"/>
              </a:solidFill>
              <a:latin typeface="Lucida Sans Unicode" pitchFamily="34" charset="0"/>
              <a:cs typeface="Lucida Sans Unicode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101"/>
            <a:ext cx="1071562" cy="94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5 CuadroTexto"/>
          <p:cNvSpPr txBox="1">
            <a:spLocks noChangeArrowheads="1"/>
          </p:cNvSpPr>
          <p:nvPr/>
        </p:nvSpPr>
        <p:spPr bwMode="auto">
          <a:xfrm>
            <a:off x="3779912" y="1125539"/>
            <a:ext cx="1944216" cy="4416594"/>
          </a:xfrm>
          <a:prstGeom prst="rect">
            <a:avLst/>
          </a:prstGeom>
          <a:solidFill>
            <a:srgbClr val="FFFFFF">
              <a:alpha val="50195"/>
            </a:srgbClr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n-US" sz="160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Variant calling </a:t>
            </a:r>
            <a:r>
              <a:rPr lang="es-ES" sz="160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+ QC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n-US" sz="1400" b="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Calling and labeling of missing values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n-US" sz="1400" b="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Calling SNVs and indels (GATK) using 6 statistics based on QC, strand bias, consistence (poor QC callings are converted to missing values as well)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n-US" sz="1400" b="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Create multiple VCF with missing, SNVs and indels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endParaRPr lang="en-US" sz="1400" b="0" dirty="0">
              <a:solidFill>
                <a:prstClr val="black"/>
              </a:solidFill>
              <a:latin typeface="Lucida Sans Unicode" pitchFamily="34" charset="0"/>
              <a:cs typeface="Arial" pitchFamily="34" charset="0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 VCF file</a:t>
            </a:r>
            <a:endParaRPr lang="en-US" sz="1400" dirty="0">
              <a:solidFill>
                <a:prstClr val="black"/>
              </a:solidFill>
              <a:latin typeface="Lucida Sans Unicode" pitchFamily="34" charset="0"/>
              <a:cs typeface="Arial" pitchFamily="34" charset="0"/>
            </a:endParaRPr>
          </a:p>
        </p:txBody>
      </p:sp>
      <p:sp>
        <p:nvSpPr>
          <p:cNvPr id="8" name="12 CuadroTexto"/>
          <p:cNvSpPr txBox="1">
            <a:spLocks noChangeArrowheads="1"/>
          </p:cNvSpPr>
          <p:nvPr/>
        </p:nvSpPr>
        <p:spPr bwMode="auto">
          <a:xfrm>
            <a:off x="2051720" y="1111251"/>
            <a:ext cx="1656184" cy="3862596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n-US" sz="160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Mapping</a:t>
            </a:r>
            <a:r>
              <a:rPr lang="en-US" sz="1600" dirty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 </a:t>
            </a:r>
            <a:r>
              <a:rPr lang="es-ES" sz="160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+ QC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endParaRPr lang="es-ES" sz="1600" b="0" dirty="0" smtClean="0">
              <a:solidFill>
                <a:prstClr val="black"/>
              </a:solidFill>
              <a:latin typeface="Lucida Sans Unicode" pitchFamily="34" charset="0"/>
              <a:cs typeface="Arial" pitchFamily="34" charset="0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n-US" sz="1400" b="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Mapping (HPG)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n-US" sz="1400" b="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Remove multiple mapping reads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n-US" sz="1400" b="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Remove low quality mapping reads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n-US" sz="1400" b="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Realigning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n-US" sz="1400" b="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Base quality recalibrating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endParaRPr lang="es-ES" sz="1400" b="0" dirty="0">
              <a:solidFill>
                <a:prstClr val="black"/>
              </a:solidFill>
              <a:latin typeface="Lucida Sans Unicode" pitchFamily="34" charset="0"/>
              <a:cs typeface="Arial" pitchFamily="34" charset="0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s-ES" sz="140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BAM file</a:t>
            </a:r>
            <a:endParaRPr lang="en-US" sz="1400" dirty="0">
              <a:solidFill>
                <a:prstClr val="black"/>
              </a:solidFill>
              <a:latin typeface="Lucida Sans Unicode" pitchFamily="34" charset="0"/>
              <a:cs typeface="Arial" pitchFamily="34" charset="0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endParaRPr lang="en-US" sz="1600" b="0" dirty="0">
              <a:solidFill>
                <a:prstClr val="black"/>
              </a:solidFill>
              <a:latin typeface="Lucida Sans Unicode" pitchFamily="34" charset="0"/>
              <a:cs typeface="Arial" pitchFamily="34" charset="0"/>
            </a:endParaRPr>
          </a:p>
        </p:txBody>
      </p:sp>
      <p:sp>
        <p:nvSpPr>
          <p:cNvPr id="12" name="5 CuadroTexto"/>
          <p:cNvSpPr txBox="1">
            <a:spLocks noChangeArrowheads="1"/>
          </p:cNvSpPr>
          <p:nvPr/>
        </p:nvSpPr>
        <p:spPr bwMode="auto">
          <a:xfrm>
            <a:off x="5796136" y="1124745"/>
            <a:ext cx="2592288" cy="4939814"/>
          </a:xfrm>
          <a:prstGeom prst="rect">
            <a:avLst/>
          </a:prstGeom>
          <a:solidFill>
            <a:srgbClr val="FFFFFF">
              <a:alpha val="50195"/>
            </a:srgbClr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Variant and gene prioritization + QC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n-US" sz="1400" b="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Counts of sites with variants 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n-US" sz="1400" b="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Variant annotation (function, putative effect, conservation, etc.)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n-US" sz="1400" b="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Inheritance analysis (including compound heterozygotes in recessive inheritance)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n-US" sz="1400" b="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Filtering by frequency with external controls (</a:t>
            </a:r>
            <a:r>
              <a:rPr lang="en-US" sz="140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Spanish controls</a:t>
            </a:r>
            <a:r>
              <a:rPr lang="en-US" sz="1400" b="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, </a:t>
            </a:r>
            <a:r>
              <a:rPr lang="en-US" sz="1400" b="0" dirty="0" err="1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dbSNP</a:t>
            </a:r>
            <a:r>
              <a:rPr lang="en-US" sz="1400" b="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, 1000g, 5500g) and annotation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n-US" sz="1400" b="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Multi-family intersection of genes and variants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n-US" sz="1400" b="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Network-based prioritization</a:t>
            </a:r>
          </a:p>
          <a:p>
            <a:pPr algn="l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solidFill>
                  <a:prstClr val="black"/>
                </a:solidFill>
                <a:latin typeface="Lucida Sans Unicode" pitchFamily="34" charset="0"/>
                <a:cs typeface="Arial" pitchFamily="34" charset="0"/>
              </a:rPr>
              <a:t>Report </a:t>
            </a:r>
            <a:endParaRPr lang="en-US" sz="1400" dirty="0">
              <a:solidFill>
                <a:prstClr val="black"/>
              </a:solidFill>
              <a:latin typeface="Lucida Sans Unicode" pitchFamily="34" charset="0"/>
              <a:cs typeface="Arial" pitchFamily="34" charset="0"/>
            </a:endParaRPr>
          </a:p>
        </p:txBody>
      </p:sp>
      <p:sp>
        <p:nvSpPr>
          <p:cNvPr id="3" name="2 Flecha derecha"/>
          <p:cNvSpPr/>
          <p:nvPr/>
        </p:nvSpPr>
        <p:spPr>
          <a:xfrm>
            <a:off x="251523" y="5877273"/>
            <a:ext cx="5472607" cy="833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en-US" sz="1800" dirty="0">
                <a:solidFill>
                  <a:prstClr val="white"/>
                </a:solidFill>
              </a:rPr>
              <a:t>Primary analysis</a:t>
            </a:r>
          </a:p>
        </p:txBody>
      </p:sp>
      <p:sp>
        <p:nvSpPr>
          <p:cNvPr id="11" name="10 Flecha derecha"/>
          <p:cNvSpPr/>
          <p:nvPr/>
        </p:nvSpPr>
        <p:spPr>
          <a:xfrm>
            <a:off x="5724128" y="5877273"/>
            <a:ext cx="2808312" cy="833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en-US" sz="1800" dirty="0">
                <a:solidFill>
                  <a:prstClr val="white"/>
                </a:solidFill>
              </a:rPr>
              <a:t>Gene prioritization</a:t>
            </a:r>
          </a:p>
        </p:txBody>
      </p:sp>
    </p:spTree>
    <p:extLst>
      <p:ext uri="{BB962C8B-B14F-4D97-AF65-F5344CB8AC3E}">
        <p14:creationId xmlns:p14="http://schemas.microsoft.com/office/powerpoint/2010/main" val="60928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0" b="8515"/>
          <a:stretch/>
        </p:blipFill>
        <p:spPr bwMode="auto">
          <a:xfrm>
            <a:off x="251520" y="989164"/>
            <a:ext cx="5722079" cy="5858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640462"/>
            <a:ext cx="3816424" cy="204560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293940" y="1700808"/>
            <a:ext cx="3454524" cy="259228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3-Methylglutaconic </a:t>
            </a:r>
            <a:r>
              <a:rPr lang="en-US" sz="1800" dirty="0" err="1"/>
              <a:t>aciduria</a:t>
            </a:r>
            <a:r>
              <a:rPr lang="en-US" sz="1800" dirty="0"/>
              <a:t> (3-MGA-uria) is a heterogeneous group of syndromes characterized by </a:t>
            </a:r>
            <a:r>
              <a:rPr lang="en-US" sz="1800" dirty="0" smtClean="0"/>
              <a:t>an increased </a:t>
            </a:r>
            <a:r>
              <a:rPr lang="en-US" sz="1800" dirty="0"/>
              <a:t>excretion of 3-methylglutaconic and 3-methylglutaric </a:t>
            </a:r>
            <a:r>
              <a:rPr lang="en-US" sz="1800" dirty="0" smtClean="0"/>
              <a:t>acids.</a:t>
            </a:r>
          </a:p>
          <a:p>
            <a:pPr marL="0" indent="0">
              <a:buNone/>
            </a:pPr>
            <a:r>
              <a:rPr lang="en-US" sz="1800" dirty="0" smtClean="0"/>
              <a:t>WES with a consecutive filter approach is enough to detect the new mutation in this case.</a:t>
            </a:r>
            <a:endParaRPr lang="en-US" sz="18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58569" y="116632"/>
            <a:ext cx="8136904" cy="1143000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Successive Filtering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approach</a:t>
            </a:r>
            <a:b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example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3-Methylglutaconic </a:t>
            </a: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aciduria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syndrome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310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6" t="10285" r="33273" b="27905"/>
          <a:stretch/>
        </p:blipFill>
        <p:spPr bwMode="auto">
          <a:xfrm>
            <a:off x="179512" y="1656654"/>
            <a:ext cx="3672408" cy="2276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5" t="9615" r="26309" b="10009"/>
          <a:stretch/>
        </p:blipFill>
        <p:spPr bwMode="auto">
          <a:xfrm>
            <a:off x="4283968" y="1268760"/>
            <a:ext cx="4322631" cy="3441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5" t="15714" r="23810" b="24571"/>
          <a:stretch/>
        </p:blipFill>
        <p:spPr bwMode="auto">
          <a:xfrm>
            <a:off x="450713" y="3833203"/>
            <a:ext cx="3545236" cy="2610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t="10666" r="17679" b="23536"/>
          <a:stretch/>
        </p:blipFill>
        <p:spPr bwMode="auto">
          <a:xfrm>
            <a:off x="3995434" y="2914726"/>
            <a:ext cx="3864535" cy="2572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197768"/>
            <a:ext cx="9144000" cy="1143000"/>
          </a:xfrm>
        </p:spPr>
        <p:txBody>
          <a:bodyPr/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Exome sequencing has been systematically used to identify Mendelian disease genes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58"/>
          <a:stretch/>
        </p:blipFill>
        <p:spPr bwMode="auto">
          <a:xfrm>
            <a:off x="4384084" y="4529554"/>
            <a:ext cx="4621592" cy="1995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690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14325" y="0"/>
            <a:ext cx="8678156" cy="11430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approach inspired 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systems biology can help in detecting causal genes 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1688" y="1785947"/>
            <a:ext cx="4125912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6" name="63 CuadroTexto"/>
          <p:cNvSpPr txBox="1">
            <a:spLocks noChangeArrowheads="1"/>
          </p:cNvSpPr>
          <p:nvPr/>
        </p:nvSpPr>
        <p:spPr bwMode="auto">
          <a:xfrm>
            <a:off x="0" y="4786313"/>
            <a:ext cx="9144000" cy="2185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90" tIns="45697" rIns="91390" bIns="45697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 pitchFamily="34" charset="0"/>
              </a:rPr>
              <a:t>Affected 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 pitchFamily="34" charset="0"/>
              </a:rPr>
              <a:t>cases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 pitchFamily="34" charset="0"/>
              </a:rPr>
              <a:t> in complex diseases will be a 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 pitchFamily="34" charset="0"/>
              </a:rPr>
              <a:t>heterogeneous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 pitchFamily="34" charset="0"/>
              </a:rPr>
              <a:t> population with different mutations (or combinations). </a:t>
            </a:r>
          </a:p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 pitchFamily="34" charset="0"/>
              </a:rPr>
              <a:t>Many cases and controls are needed to obtain significant associations. </a:t>
            </a:r>
          </a:p>
          <a:p>
            <a:pPr algn="l">
              <a:spcBef>
                <a:spcPct val="50000"/>
              </a:spcBef>
            </a:pPr>
            <a:r>
              <a:rPr lang="en-US" sz="20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 pitchFamily="34" charset="0"/>
              </a:rPr>
              <a:t>The only 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 pitchFamily="34" charset="0"/>
              </a:rPr>
              <a:t>common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 pitchFamily="34" charset="0"/>
              </a:rPr>
              <a:t>element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 pitchFamily="34" charset="0"/>
              </a:rPr>
              <a:t> is the (know or unknown) 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 pitchFamily="34" charset="0"/>
              </a:rPr>
              <a:t>pathway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 pitchFamily="34" charset="0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 pitchFamily="34" charset="0"/>
              </a:rPr>
              <a:t>affected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ＭＳ Ｐゴシック" pitchFamily="34" charset="-128"/>
                <a:cs typeface="Arial" pitchFamily="34" charset="0"/>
              </a:rPr>
              <a:t>. </a:t>
            </a:r>
          </a:p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6600FF"/>
                </a:solidFill>
                <a:latin typeface="Arial"/>
                <a:ea typeface="ＭＳ Ｐゴシック" pitchFamily="34" charset="-128"/>
                <a:cs typeface="Arial" pitchFamily="34" charset="0"/>
              </a:rPr>
              <a:t>Disease understood as the failure of a functional module</a:t>
            </a:r>
          </a:p>
        </p:txBody>
      </p:sp>
      <p:grpSp>
        <p:nvGrpSpPr>
          <p:cNvPr id="2" name="94 Grupo"/>
          <p:cNvGrpSpPr>
            <a:grpSpLocks/>
          </p:cNvGrpSpPr>
          <p:nvPr/>
        </p:nvGrpSpPr>
        <p:grpSpPr bwMode="auto">
          <a:xfrm>
            <a:off x="2928940" y="1214438"/>
            <a:ext cx="5572125" cy="3571875"/>
            <a:chOff x="2928938" y="1214438"/>
            <a:chExt cx="5572125" cy="3571884"/>
          </a:xfrm>
        </p:grpSpPr>
        <p:cxnSp>
          <p:nvCxnSpPr>
            <p:cNvPr id="84" name="83 Conector recto de flecha"/>
            <p:cNvCxnSpPr/>
            <p:nvPr/>
          </p:nvCxnSpPr>
          <p:spPr>
            <a:xfrm rot="10800000" flipV="1">
              <a:off x="3500438" y="2720979"/>
              <a:ext cx="2928937" cy="1365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92 Grupo"/>
            <p:cNvGrpSpPr>
              <a:grpSpLocks/>
            </p:cNvGrpSpPr>
            <p:nvPr/>
          </p:nvGrpSpPr>
          <p:grpSpPr bwMode="auto">
            <a:xfrm>
              <a:off x="6572250" y="1481138"/>
              <a:ext cx="733425" cy="1090612"/>
              <a:chOff x="6572233" y="1338263"/>
              <a:chExt cx="733425" cy="1090612"/>
            </a:xfrm>
          </p:grpSpPr>
          <p:grpSp>
            <p:nvGrpSpPr>
              <p:cNvPr id="4" name="21 Grupo"/>
              <p:cNvGrpSpPr>
                <a:grpSpLocks/>
              </p:cNvGrpSpPr>
              <p:nvPr/>
            </p:nvGrpSpPr>
            <p:grpSpPr bwMode="auto">
              <a:xfrm>
                <a:off x="6572233" y="1338263"/>
                <a:ext cx="428625" cy="785812"/>
                <a:chOff x="5357818" y="2928934"/>
                <a:chExt cx="428628" cy="785818"/>
              </a:xfrm>
            </p:grpSpPr>
            <p:sp>
              <p:nvSpPr>
                <p:cNvPr id="20" name="19 Elipse"/>
                <p:cNvSpPr/>
                <p:nvPr/>
              </p:nvSpPr>
              <p:spPr>
                <a:xfrm>
                  <a:off x="5357818" y="3357564"/>
                  <a:ext cx="428628" cy="35719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endParaRPr lang="es-ES_tradnl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20 Cara sonriente"/>
                <p:cNvSpPr/>
                <p:nvPr/>
              </p:nvSpPr>
              <p:spPr>
                <a:xfrm>
                  <a:off x="5357818" y="2928935"/>
                  <a:ext cx="428628" cy="428629"/>
                </a:xfrm>
                <a:prstGeom prst="smileyFac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endParaRPr lang="es-ES_tradnl" b="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5" name="22 Grupo"/>
              <p:cNvGrpSpPr>
                <a:grpSpLocks/>
              </p:cNvGrpSpPr>
              <p:nvPr/>
            </p:nvGrpSpPr>
            <p:grpSpPr bwMode="auto">
              <a:xfrm>
                <a:off x="6724633" y="1490663"/>
                <a:ext cx="428625" cy="785812"/>
                <a:chOff x="5357818" y="2928934"/>
                <a:chExt cx="428628" cy="785818"/>
              </a:xfrm>
            </p:grpSpPr>
            <p:sp>
              <p:nvSpPr>
                <p:cNvPr id="24" name="23 Elipse"/>
                <p:cNvSpPr/>
                <p:nvPr/>
              </p:nvSpPr>
              <p:spPr>
                <a:xfrm>
                  <a:off x="5357818" y="3357564"/>
                  <a:ext cx="428628" cy="35719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endParaRPr lang="es-ES_tradnl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24 Cara sonriente"/>
                <p:cNvSpPr/>
                <p:nvPr/>
              </p:nvSpPr>
              <p:spPr>
                <a:xfrm>
                  <a:off x="5357818" y="2928935"/>
                  <a:ext cx="428628" cy="428629"/>
                </a:xfrm>
                <a:prstGeom prst="smileyFac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endParaRPr lang="es-ES_tradnl" b="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6" name="25 Grupo"/>
              <p:cNvGrpSpPr>
                <a:grpSpLocks/>
              </p:cNvGrpSpPr>
              <p:nvPr/>
            </p:nvGrpSpPr>
            <p:grpSpPr bwMode="auto">
              <a:xfrm>
                <a:off x="6877033" y="1643063"/>
                <a:ext cx="428625" cy="785812"/>
                <a:chOff x="5357818" y="2928934"/>
                <a:chExt cx="428628" cy="785818"/>
              </a:xfrm>
            </p:grpSpPr>
            <p:sp>
              <p:nvSpPr>
                <p:cNvPr id="27" name="26 Elipse"/>
                <p:cNvSpPr/>
                <p:nvPr/>
              </p:nvSpPr>
              <p:spPr>
                <a:xfrm>
                  <a:off x="5357818" y="3357565"/>
                  <a:ext cx="428628" cy="35719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endParaRPr lang="es-ES_tradnl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27 Cara sonriente"/>
                <p:cNvSpPr/>
                <p:nvPr/>
              </p:nvSpPr>
              <p:spPr>
                <a:xfrm>
                  <a:off x="5357818" y="2928936"/>
                  <a:ext cx="428628" cy="428629"/>
                </a:xfrm>
                <a:prstGeom prst="smileyFac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endParaRPr lang="es-ES_tradnl" b="1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7" name="64 Grupo"/>
            <p:cNvGrpSpPr/>
            <p:nvPr/>
          </p:nvGrpSpPr>
          <p:grpSpPr>
            <a:xfrm>
              <a:off x="6500826" y="3543304"/>
              <a:ext cx="885828" cy="1243018"/>
              <a:chOff x="6072198" y="3114676"/>
              <a:chExt cx="885828" cy="1243018"/>
            </a:xfrm>
            <a:solidFill>
              <a:srgbClr val="C00000"/>
            </a:solidFill>
          </p:grpSpPr>
          <p:grpSp>
            <p:nvGrpSpPr>
              <p:cNvPr id="8" name="34 Grupo"/>
              <p:cNvGrpSpPr/>
              <p:nvPr/>
            </p:nvGrpSpPr>
            <p:grpSpPr>
              <a:xfrm>
                <a:off x="6072198" y="3114676"/>
                <a:ext cx="428628" cy="785818"/>
                <a:chOff x="5357818" y="2928934"/>
                <a:chExt cx="428628" cy="785818"/>
              </a:xfrm>
              <a:grpFill/>
            </p:grpSpPr>
            <p:sp>
              <p:nvSpPr>
                <p:cNvPr id="36" name="35 Elipse"/>
                <p:cNvSpPr/>
                <p:nvPr/>
              </p:nvSpPr>
              <p:spPr>
                <a:xfrm>
                  <a:off x="5357818" y="3357562"/>
                  <a:ext cx="428628" cy="35719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endParaRPr lang="es-ES_tradnl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36 Cara sonriente"/>
                <p:cNvSpPr/>
                <p:nvPr/>
              </p:nvSpPr>
              <p:spPr>
                <a:xfrm>
                  <a:off x="5357818" y="2928934"/>
                  <a:ext cx="428628" cy="428628"/>
                </a:xfrm>
                <a:prstGeom prst="smileyFac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endParaRPr lang="es-ES_tradnl" b="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9" name="37 Grupo"/>
              <p:cNvGrpSpPr/>
              <p:nvPr/>
            </p:nvGrpSpPr>
            <p:grpSpPr>
              <a:xfrm>
                <a:off x="6224598" y="3267076"/>
                <a:ext cx="428628" cy="785818"/>
                <a:chOff x="5357818" y="2928934"/>
                <a:chExt cx="428628" cy="785818"/>
              </a:xfrm>
              <a:grpFill/>
            </p:grpSpPr>
            <p:sp>
              <p:nvSpPr>
                <p:cNvPr id="39" name="38 Elipse"/>
                <p:cNvSpPr/>
                <p:nvPr/>
              </p:nvSpPr>
              <p:spPr>
                <a:xfrm>
                  <a:off x="5357818" y="3357562"/>
                  <a:ext cx="428628" cy="35719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endParaRPr lang="es-ES_tradnl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39 Cara sonriente"/>
                <p:cNvSpPr/>
                <p:nvPr/>
              </p:nvSpPr>
              <p:spPr>
                <a:xfrm>
                  <a:off x="5357818" y="2928934"/>
                  <a:ext cx="428628" cy="428628"/>
                </a:xfrm>
                <a:prstGeom prst="smileyFac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endParaRPr lang="es-ES_tradnl" b="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" name="40 Grupo"/>
              <p:cNvGrpSpPr/>
              <p:nvPr/>
            </p:nvGrpSpPr>
            <p:grpSpPr>
              <a:xfrm>
                <a:off x="6376998" y="3419476"/>
                <a:ext cx="428628" cy="785818"/>
                <a:chOff x="5357818" y="2928934"/>
                <a:chExt cx="428628" cy="785818"/>
              </a:xfrm>
              <a:grpFill/>
            </p:grpSpPr>
            <p:sp>
              <p:nvSpPr>
                <p:cNvPr id="42" name="41 Elipse"/>
                <p:cNvSpPr/>
                <p:nvPr/>
              </p:nvSpPr>
              <p:spPr>
                <a:xfrm>
                  <a:off x="5357818" y="3357562"/>
                  <a:ext cx="428628" cy="35719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endParaRPr lang="es-ES_tradnl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42 Cara sonriente"/>
                <p:cNvSpPr/>
                <p:nvPr/>
              </p:nvSpPr>
              <p:spPr>
                <a:xfrm>
                  <a:off x="5357818" y="2928934"/>
                  <a:ext cx="428628" cy="428628"/>
                </a:xfrm>
                <a:prstGeom prst="smileyFac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endParaRPr lang="es-ES_tradnl" b="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1" name="43 Grupo"/>
              <p:cNvGrpSpPr/>
              <p:nvPr/>
            </p:nvGrpSpPr>
            <p:grpSpPr>
              <a:xfrm>
                <a:off x="6529398" y="3571876"/>
                <a:ext cx="428628" cy="785818"/>
                <a:chOff x="5357818" y="2928934"/>
                <a:chExt cx="428628" cy="785818"/>
              </a:xfrm>
              <a:grpFill/>
            </p:grpSpPr>
            <p:sp>
              <p:nvSpPr>
                <p:cNvPr id="45" name="44 Elipse"/>
                <p:cNvSpPr/>
                <p:nvPr/>
              </p:nvSpPr>
              <p:spPr>
                <a:xfrm>
                  <a:off x="5357818" y="3357562"/>
                  <a:ext cx="428628" cy="35719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endParaRPr lang="es-ES_tradnl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6" name="45 Cara sonriente"/>
                <p:cNvSpPr/>
                <p:nvPr/>
              </p:nvSpPr>
              <p:spPr>
                <a:xfrm>
                  <a:off x="5357818" y="2928934"/>
                  <a:ext cx="428628" cy="428628"/>
                </a:xfrm>
                <a:prstGeom prst="smileyFac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endParaRPr lang="es-ES_tradnl" b="1">
                    <a:solidFill>
                      <a:prstClr val="white"/>
                    </a:solidFill>
                  </a:endParaRPr>
                </a:p>
              </p:txBody>
            </p:sp>
          </p:grpSp>
        </p:grpSp>
        <p:cxnSp>
          <p:nvCxnSpPr>
            <p:cNvPr id="48" name="47 Conector recto de flecha"/>
            <p:cNvCxnSpPr>
              <a:stCxn id="20" idx="1"/>
            </p:cNvCxnSpPr>
            <p:nvPr/>
          </p:nvCxnSpPr>
          <p:spPr>
            <a:xfrm rot="16200000" flipH="1" flipV="1">
              <a:off x="5656263" y="1020764"/>
              <a:ext cx="38100" cy="19208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51 Grupo"/>
            <p:cNvGrpSpPr>
              <a:grpSpLocks/>
            </p:cNvGrpSpPr>
            <p:nvPr/>
          </p:nvGrpSpPr>
          <p:grpSpPr bwMode="auto">
            <a:xfrm>
              <a:off x="4214813" y="3071813"/>
              <a:ext cx="428625" cy="357187"/>
              <a:chOff x="7072330" y="2214554"/>
              <a:chExt cx="428628" cy="357190"/>
            </a:xfrm>
          </p:grpSpPr>
          <p:cxnSp>
            <p:nvCxnSpPr>
              <p:cNvPr id="50" name="49 Conector recto"/>
              <p:cNvCxnSpPr/>
              <p:nvPr/>
            </p:nvCxnSpPr>
            <p:spPr>
              <a:xfrm>
                <a:off x="7072330" y="2214559"/>
                <a:ext cx="428628" cy="357191"/>
              </a:xfrm>
              <a:prstGeom prst="line">
                <a:avLst/>
              </a:prstGeom>
              <a:ln w="1016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50 Conector recto"/>
              <p:cNvCxnSpPr/>
              <p:nvPr/>
            </p:nvCxnSpPr>
            <p:spPr>
              <a:xfrm flipH="1">
                <a:off x="7072330" y="2214559"/>
                <a:ext cx="428628" cy="357191"/>
              </a:xfrm>
              <a:prstGeom prst="line">
                <a:avLst/>
              </a:prstGeom>
              <a:ln w="1016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52 Grupo"/>
            <p:cNvGrpSpPr>
              <a:grpSpLocks/>
            </p:cNvGrpSpPr>
            <p:nvPr/>
          </p:nvGrpSpPr>
          <p:grpSpPr bwMode="auto">
            <a:xfrm>
              <a:off x="4214813" y="1928813"/>
              <a:ext cx="428625" cy="357187"/>
              <a:chOff x="7072330" y="2214554"/>
              <a:chExt cx="428628" cy="357190"/>
            </a:xfrm>
          </p:grpSpPr>
          <p:cxnSp>
            <p:nvCxnSpPr>
              <p:cNvPr id="54" name="53 Conector recto"/>
              <p:cNvCxnSpPr/>
              <p:nvPr/>
            </p:nvCxnSpPr>
            <p:spPr>
              <a:xfrm>
                <a:off x="7072330" y="2214556"/>
                <a:ext cx="428628" cy="357191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54 Conector recto"/>
              <p:cNvCxnSpPr/>
              <p:nvPr/>
            </p:nvCxnSpPr>
            <p:spPr>
              <a:xfrm flipH="1">
                <a:off x="7072330" y="2214556"/>
                <a:ext cx="428628" cy="357191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56 Conector recto de flecha"/>
            <p:cNvCxnSpPr>
              <a:stCxn id="72" idx="2"/>
            </p:cNvCxnSpPr>
            <p:nvPr/>
          </p:nvCxnSpPr>
          <p:spPr>
            <a:xfrm rot="10800000" flipV="1">
              <a:off x="4643438" y="3006730"/>
              <a:ext cx="1785937" cy="20796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58 Conector recto de flecha"/>
            <p:cNvCxnSpPr/>
            <p:nvPr/>
          </p:nvCxnSpPr>
          <p:spPr>
            <a:xfrm rot="10800000">
              <a:off x="5143500" y="4143382"/>
              <a:ext cx="1285875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59 Grupo"/>
            <p:cNvGrpSpPr>
              <a:grpSpLocks/>
            </p:cNvGrpSpPr>
            <p:nvPr/>
          </p:nvGrpSpPr>
          <p:grpSpPr bwMode="auto">
            <a:xfrm>
              <a:off x="4643438" y="4000500"/>
              <a:ext cx="428625" cy="357188"/>
              <a:chOff x="7072330" y="2214554"/>
              <a:chExt cx="428628" cy="357190"/>
            </a:xfrm>
          </p:grpSpPr>
          <p:cxnSp>
            <p:nvCxnSpPr>
              <p:cNvPr id="61" name="60 Conector recto"/>
              <p:cNvCxnSpPr/>
              <p:nvPr/>
            </p:nvCxnSpPr>
            <p:spPr>
              <a:xfrm>
                <a:off x="7072330" y="2214561"/>
                <a:ext cx="428628" cy="357191"/>
              </a:xfrm>
              <a:prstGeom prst="line">
                <a:avLst/>
              </a:prstGeom>
              <a:ln w="1016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61 Conector recto"/>
              <p:cNvCxnSpPr/>
              <p:nvPr/>
            </p:nvCxnSpPr>
            <p:spPr>
              <a:xfrm flipH="1">
                <a:off x="7072330" y="2214561"/>
                <a:ext cx="428628" cy="357191"/>
              </a:xfrm>
              <a:prstGeom prst="line">
                <a:avLst/>
              </a:prstGeom>
              <a:ln w="1016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64 Grupo"/>
            <p:cNvGrpSpPr>
              <a:grpSpLocks/>
            </p:cNvGrpSpPr>
            <p:nvPr/>
          </p:nvGrpSpPr>
          <p:grpSpPr bwMode="auto">
            <a:xfrm>
              <a:off x="2928938" y="2714625"/>
              <a:ext cx="428625" cy="357188"/>
              <a:chOff x="7072330" y="2214554"/>
              <a:chExt cx="428628" cy="357190"/>
            </a:xfrm>
          </p:grpSpPr>
          <p:cxnSp>
            <p:nvCxnSpPr>
              <p:cNvPr id="66" name="65 Conector recto"/>
              <p:cNvCxnSpPr/>
              <p:nvPr/>
            </p:nvCxnSpPr>
            <p:spPr>
              <a:xfrm>
                <a:off x="7072330" y="2214558"/>
                <a:ext cx="428628" cy="357191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66 Conector recto"/>
              <p:cNvCxnSpPr/>
              <p:nvPr/>
            </p:nvCxnSpPr>
            <p:spPr>
              <a:xfrm flipH="1">
                <a:off x="7072330" y="2214558"/>
                <a:ext cx="428628" cy="357191"/>
              </a:xfrm>
              <a:prstGeom prst="line">
                <a:avLst/>
              </a:prstGeom>
              <a:ln w="1016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59 Grupo"/>
            <p:cNvGrpSpPr>
              <a:grpSpLocks/>
            </p:cNvGrpSpPr>
            <p:nvPr/>
          </p:nvGrpSpPr>
          <p:grpSpPr bwMode="auto">
            <a:xfrm>
              <a:off x="6429375" y="2400300"/>
              <a:ext cx="885825" cy="1243013"/>
              <a:chOff x="6643702" y="1795450"/>
              <a:chExt cx="885828" cy="1243018"/>
            </a:xfrm>
          </p:grpSpPr>
          <p:grpSp>
            <p:nvGrpSpPr>
              <p:cNvPr id="17" name="70 Grupo"/>
              <p:cNvGrpSpPr/>
              <p:nvPr/>
            </p:nvGrpSpPr>
            <p:grpSpPr>
              <a:xfrm>
                <a:off x="6643702" y="1795450"/>
                <a:ext cx="428628" cy="785818"/>
                <a:chOff x="5357818" y="2928934"/>
                <a:chExt cx="428628" cy="785818"/>
              </a:xfrm>
              <a:solidFill>
                <a:srgbClr val="89C4FF"/>
              </a:solidFill>
            </p:grpSpPr>
            <p:sp>
              <p:nvSpPr>
                <p:cNvPr id="72" name="71 Elipse"/>
                <p:cNvSpPr/>
                <p:nvPr/>
              </p:nvSpPr>
              <p:spPr>
                <a:xfrm>
                  <a:off x="5357818" y="3357562"/>
                  <a:ext cx="428628" cy="35719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endParaRPr lang="es-ES_tradnl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72 Cara sonriente"/>
                <p:cNvSpPr/>
                <p:nvPr/>
              </p:nvSpPr>
              <p:spPr>
                <a:xfrm>
                  <a:off x="5357818" y="2928934"/>
                  <a:ext cx="428628" cy="428628"/>
                </a:xfrm>
                <a:prstGeom prst="smileyFac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endParaRPr lang="es-ES_tradnl" b="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8" name="73 Grupo"/>
              <p:cNvGrpSpPr/>
              <p:nvPr/>
            </p:nvGrpSpPr>
            <p:grpSpPr>
              <a:xfrm>
                <a:off x="6796102" y="1947850"/>
                <a:ext cx="428628" cy="785818"/>
                <a:chOff x="5357818" y="2928934"/>
                <a:chExt cx="428628" cy="785818"/>
              </a:xfrm>
              <a:solidFill>
                <a:srgbClr val="89C4FF"/>
              </a:solidFill>
            </p:grpSpPr>
            <p:sp>
              <p:nvSpPr>
                <p:cNvPr id="75" name="74 Elipse"/>
                <p:cNvSpPr/>
                <p:nvPr/>
              </p:nvSpPr>
              <p:spPr>
                <a:xfrm>
                  <a:off x="5357818" y="3357562"/>
                  <a:ext cx="428628" cy="35719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endParaRPr lang="es-ES_tradnl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6" name="75 Cara sonriente"/>
                <p:cNvSpPr/>
                <p:nvPr/>
              </p:nvSpPr>
              <p:spPr>
                <a:xfrm>
                  <a:off x="5357818" y="2928934"/>
                  <a:ext cx="428628" cy="428628"/>
                </a:xfrm>
                <a:prstGeom prst="smileyFac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endParaRPr lang="es-ES_tradnl" b="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9" name="76 Grupo"/>
              <p:cNvGrpSpPr/>
              <p:nvPr/>
            </p:nvGrpSpPr>
            <p:grpSpPr>
              <a:xfrm>
                <a:off x="6948502" y="2100250"/>
                <a:ext cx="428628" cy="785818"/>
                <a:chOff x="5357818" y="2928934"/>
                <a:chExt cx="428628" cy="785818"/>
              </a:xfrm>
              <a:solidFill>
                <a:srgbClr val="89C4FF"/>
              </a:solidFill>
            </p:grpSpPr>
            <p:sp>
              <p:nvSpPr>
                <p:cNvPr id="78" name="77 Elipse"/>
                <p:cNvSpPr/>
                <p:nvPr/>
              </p:nvSpPr>
              <p:spPr>
                <a:xfrm>
                  <a:off x="5357818" y="3357562"/>
                  <a:ext cx="428628" cy="35719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endParaRPr lang="es-ES_tradnl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78 Cara sonriente"/>
                <p:cNvSpPr/>
                <p:nvPr/>
              </p:nvSpPr>
              <p:spPr>
                <a:xfrm>
                  <a:off x="5357818" y="2928934"/>
                  <a:ext cx="428628" cy="428628"/>
                </a:xfrm>
                <a:prstGeom prst="smileyFac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endParaRPr lang="es-ES_tradnl" b="1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2" name="79 Grupo"/>
              <p:cNvGrpSpPr/>
              <p:nvPr/>
            </p:nvGrpSpPr>
            <p:grpSpPr>
              <a:xfrm>
                <a:off x="7100902" y="2252650"/>
                <a:ext cx="428628" cy="785818"/>
                <a:chOff x="5357818" y="2928934"/>
                <a:chExt cx="428628" cy="785818"/>
              </a:xfrm>
              <a:solidFill>
                <a:srgbClr val="89C4FF"/>
              </a:solidFill>
            </p:grpSpPr>
            <p:sp>
              <p:nvSpPr>
                <p:cNvPr id="81" name="80 Elipse"/>
                <p:cNvSpPr/>
                <p:nvPr/>
              </p:nvSpPr>
              <p:spPr>
                <a:xfrm>
                  <a:off x="5357818" y="3357562"/>
                  <a:ext cx="428628" cy="35719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endParaRPr lang="es-ES_tradnl" b="1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81 Cara sonriente"/>
                <p:cNvSpPr/>
                <p:nvPr/>
              </p:nvSpPr>
              <p:spPr>
                <a:xfrm>
                  <a:off x="5357818" y="2928934"/>
                  <a:ext cx="428628" cy="428628"/>
                </a:xfrm>
                <a:prstGeom prst="smileyFac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spcBef>
                      <a:spcPct val="50000"/>
                    </a:spcBef>
                    <a:defRPr/>
                  </a:pPr>
                  <a:endParaRPr lang="es-ES_tradnl" b="1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33819" name="94 CuadroTexto"/>
            <p:cNvSpPr txBox="1">
              <a:spLocks noChangeArrowheads="1"/>
            </p:cNvSpPr>
            <p:nvPr/>
          </p:nvSpPr>
          <p:spPr bwMode="auto">
            <a:xfrm>
              <a:off x="7143750" y="1214438"/>
              <a:ext cx="1357313" cy="461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b="1" dirty="0">
                  <a:solidFill>
                    <a:srgbClr val="000000"/>
                  </a:solidFill>
                  <a:ea typeface="ＭＳ Ｐゴシック" pitchFamily="34" charset="-128"/>
                  <a:cs typeface="Arial" pitchFamily="34" charset="0"/>
                </a:rPr>
                <a:t>Cases</a:t>
              </a:r>
            </a:p>
          </p:txBody>
        </p:sp>
        <p:grpSp>
          <p:nvGrpSpPr>
            <p:cNvPr id="23" name="59 Grupo"/>
            <p:cNvGrpSpPr>
              <a:grpSpLocks/>
            </p:cNvGrpSpPr>
            <p:nvPr/>
          </p:nvGrpSpPr>
          <p:grpSpPr bwMode="auto">
            <a:xfrm>
              <a:off x="3429000" y="4357688"/>
              <a:ext cx="428625" cy="357187"/>
              <a:chOff x="7072330" y="2214554"/>
              <a:chExt cx="428628" cy="357190"/>
            </a:xfrm>
          </p:grpSpPr>
          <p:cxnSp>
            <p:nvCxnSpPr>
              <p:cNvPr id="98" name="97 Conector recto"/>
              <p:cNvCxnSpPr/>
              <p:nvPr/>
            </p:nvCxnSpPr>
            <p:spPr>
              <a:xfrm>
                <a:off x="7072330" y="2214562"/>
                <a:ext cx="428628" cy="357191"/>
              </a:xfrm>
              <a:prstGeom prst="line">
                <a:avLst/>
              </a:prstGeom>
              <a:ln w="1016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98 Conector recto"/>
              <p:cNvCxnSpPr/>
              <p:nvPr/>
            </p:nvCxnSpPr>
            <p:spPr>
              <a:xfrm flipH="1">
                <a:off x="7072330" y="2214562"/>
                <a:ext cx="428628" cy="357191"/>
              </a:xfrm>
              <a:prstGeom prst="line">
                <a:avLst/>
              </a:prstGeom>
              <a:ln w="1016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100 Conector recto de flecha"/>
            <p:cNvCxnSpPr>
              <a:stCxn id="36" idx="2"/>
            </p:cNvCxnSpPr>
            <p:nvPr/>
          </p:nvCxnSpPr>
          <p:spPr>
            <a:xfrm rot="10800000" flipV="1">
              <a:off x="3857625" y="4151320"/>
              <a:ext cx="2643188" cy="3492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103 Conector recto de flecha"/>
            <p:cNvCxnSpPr>
              <a:stCxn id="20" idx="1"/>
            </p:cNvCxnSpPr>
            <p:nvPr/>
          </p:nvCxnSpPr>
          <p:spPr>
            <a:xfrm rot="16200000" flipH="1" flipV="1">
              <a:off x="4584699" y="735016"/>
              <a:ext cx="823915" cy="32781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51 Grupo"/>
            <p:cNvGrpSpPr>
              <a:grpSpLocks/>
            </p:cNvGrpSpPr>
            <p:nvPr/>
          </p:nvGrpSpPr>
          <p:grpSpPr bwMode="auto">
            <a:xfrm>
              <a:off x="4786313" y="3500438"/>
              <a:ext cx="428625" cy="357187"/>
              <a:chOff x="7072330" y="2214554"/>
              <a:chExt cx="428628" cy="357190"/>
            </a:xfrm>
          </p:grpSpPr>
          <p:cxnSp>
            <p:nvCxnSpPr>
              <p:cNvPr id="108" name="107 Conector recto"/>
              <p:cNvCxnSpPr/>
              <p:nvPr/>
            </p:nvCxnSpPr>
            <p:spPr>
              <a:xfrm>
                <a:off x="7072330" y="2214560"/>
                <a:ext cx="428628" cy="357191"/>
              </a:xfrm>
              <a:prstGeom prst="line">
                <a:avLst/>
              </a:prstGeom>
              <a:ln w="1016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108 Conector recto"/>
              <p:cNvCxnSpPr/>
              <p:nvPr/>
            </p:nvCxnSpPr>
            <p:spPr>
              <a:xfrm flipH="1">
                <a:off x="7072330" y="2214560"/>
                <a:ext cx="428628" cy="357191"/>
              </a:xfrm>
              <a:prstGeom prst="line">
                <a:avLst/>
              </a:prstGeom>
              <a:ln w="1016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110 Conector recto de flecha"/>
            <p:cNvCxnSpPr>
              <a:stCxn id="72" idx="2"/>
            </p:cNvCxnSpPr>
            <p:nvPr/>
          </p:nvCxnSpPr>
          <p:spPr>
            <a:xfrm rot="10800000" flipV="1">
              <a:off x="5286375" y="3006730"/>
              <a:ext cx="1143000" cy="49371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92 Grupo"/>
          <p:cNvGrpSpPr>
            <a:grpSpLocks/>
          </p:cNvGrpSpPr>
          <p:nvPr/>
        </p:nvGrpSpPr>
        <p:grpSpPr bwMode="auto">
          <a:xfrm>
            <a:off x="214325" y="1143000"/>
            <a:ext cx="4071937" cy="2857500"/>
            <a:chOff x="214313" y="1143000"/>
            <a:chExt cx="4071937" cy="2857504"/>
          </a:xfrm>
        </p:grpSpPr>
        <p:grpSp>
          <p:nvGrpSpPr>
            <p:cNvPr id="32" name="28 Grupo"/>
            <p:cNvGrpSpPr/>
            <p:nvPr/>
          </p:nvGrpSpPr>
          <p:grpSpPr>
            <a:xfrm>
              <a:off x="428596" y="1785926"/>
              <a:ext cx="428628" cy="785818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30" name="29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30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 b="1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31 Grupo"/>
            <p:cNvGrpSpPr/>
            <p:nvPr/>
          </p:nvGrpSpPr>
          <p:grpSpPr>
            <a:xfrm>
              <a:off x="580996" y="1938326"/>
              <a:ext cx="428628" cy="785818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33" name="32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33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 b="1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31 Grupo"/>
            <p:cNvGrpSpPr/>
            <p:nvPr/>
          </p:nvGrpSpPr>
          <p:grpSpPr>
            <a:xfrm>
              <a:off x="733396" y="2090726"/>
              <a:ext cx="428628" cy="785818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69" name="68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69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 b="1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31 Grupo"/>
            <p:cNvGrpSpPr/>
            <p:nvPr/>
          </p:nvGrpSpPr>
          <p:grpSpPr>
            <a:xfrm>
              <a:off x="885796" y="2243126"/>
              <a:ext cx="428628" cy="785818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74" name="73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76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 b="1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4" name="31 Grupo"/>
            <p:cNvGrpSpPr/>
            <p:nvPr/>
          </p:nvGrpSpPr>
          <p:grpSpPr>
            <a:xfrm>
              <a:off x="357158" y="2909886"/>
              <a:ext cx="428628" cy="785818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83" name="82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84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 b="1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31 Grupo"/>
            <p:cNvGrpSpPr/>
            <p:nvPr/>
          </p:nvGrpSpPr>
          <p:grpSpPr>
            <a:xfrm>
              <a:off x="509558" y="3062286"/>
              <a:ext cx="428628" cy="785818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87" name="86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87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 b="1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9" name="31 Grupo"/>
            <p:cNvGrpSpPr/>
            <p:nvPr/>
          </p:nvGrpSpPr>
          <p:grpSpPr>
            <a:xfrm>
              <a:off x="661958" y="3214686"/>
              <a:ext cx="428628" cy="785818"/>
              <a:chOff x="5357818" y="2928934"/>
              <a:chExt cx="428628" cy="785818"/>
            </a:xfrm>
            <a:solidFill>
              <a:srgbClr val="FFFF99"/>
            </a:solidFill>
          </p:grpSpPr>
          <p:sp>
            <p:nvSpPr>
              <p:cNvPr id="90" name="89 Elipse"/>
              <p:cNvSpPr/>
              <p:nvPr/>
            </p:nvSpPr>
            <p:spPr>
              <a:xfrm>
                <a:off x="5357818" y="3357562"/>
                <a:ext cx="428628" cy="35719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90 Cara sonriente"/>
              <p:cNvSpPr/>
              <p:nvPr/>
            </p:nvSpPr>
            <p:spPr>
              <a:xfrm>
                <a:off x="5357818" y="2928934"/>
                <a:ext cx="428628" cy="428628"/>
              </a:xfrm>
              <a:prstGeom prst="smileyFac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spcBef>
                    <a:spcPct val="50000"/>
                  </a:spcBef>
                  <a:defRPr/>
                </a:pPr>
                <a:endParaRPr lang="es-ES_tradnl" b="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3806" name="93 CuadroTexto"/>
            <p:cNvSpPr txBox="1">
              <a:spLocks noChangeArrowheads="1"/>
            </p:cNvSpPr>
            <p:nvPr/>
          </p:nvSpPr>
          <p:spPr bwMode="auto">
            <a:xfrm>
              <a:off x="214313" y="1143000"/>
              <a:ext cx="1643063" cy="461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b="1" dirty="0">
                  <a:solidFill>
                    <a:srgbClr val="000000"/>
                  </a:solidFill>
                  <a:ea typeface="ＭＳ Ｐゴシック" pitchFamily="34" charset="-128"/>
                  <a:cs typeface="Arial" pitchFamily="34" charset="0"/>
                </a:rPr>
                <a:t>Controls</a:t>
              </a:r>
            </a:p>
          </p:txBody>
        </p:sp>
        <p:cxnSp>
          <p:nvCxnSpPr>
            <p:cNvPr id="117" name="116 Conector recto de flecha"/>
            <p:cNvCxnSpPr>
              <a:stCxn id="90" idx="6"/>
            </p:cNvCxnSpPr>
            <p:nvPr/>
          </p:nvCxnSpPr>
          <p:spPr>
            <a:xfrm flipV="1">
              <a:off x="1090613" y="3214691"/>
              <a:ext cx="3195637" cy="60801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1065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916" y="2196357"/>
            <a:ext cx="3102085" cy="287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6660232" y="3934145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Gene Ontology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251520" y="5746030"/>
            <a:ext cx="8746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Gene Ontology </a:t>
            </a:r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are </a:t>
            </a:r>
            <a:r>
              <a:rPr lang="en-US" sz="18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labels</a:t>
            </a:r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genes that describe, by means of a controlled vocabulary (ontology), the </a:t>
            </a:r>
            <a:r>
              <a:rPr lang="en-US" sz="18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functional role(s) </a:t>
            </a:r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played by the genes in the cell. </a:t>
            </a:r>
          </a:p>
          <a:p>
            <a:pPr algn="l" eaLnBrk="1" hangingPunct="1"/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 set of genes </a:t>
            </a:r>
            <a:r>
              <a:rPr lang="en-US" sz="18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sharing</a:t>
            </a:r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 </a:t>
            </a:r>
            <a:r>
              <a:rPr lang="en-US" sz="18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GO</a:t>
            </a:r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annotation can be considered a </a:t>
            </a:r>
            <a:r>
              <a:rPr lang="en-US" sz="18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functional module</a:t>
            </a:r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.  </a:t>
            </a:r>
          </a:p>
        </p:txBody>
      </p:sp>
      <p:pic>
        <p:nvPicPr>
          <p:cNvPr id="9" name="28 Imagen" descr="mutacionRET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755" y="2060848"/>
            <a:ext cx="186115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22" y="1484787"/>
            <a:ext cx="2469153" cy="75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2" t="12386"/>
          <a:stretch/>
        </p:blipFill>
        <p:spPr bwMode="auto">
          <a:xfrm>
            <a:off x="312690" y="3668127"/>
            <a:ext cx="1567084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01" y="4567095"/>
            <a:ext cx="1567433" cy="798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Flecha derecha"/>
          <p:cNvSpPr/>
          <p:nvPr/>
        </p:nvSpPr>
        <p:spPr>
          <a:xfrm rot="680840">
            <a:off x="3108765" y="2332852"/>
            <a:ext cx="2833170" cy="86409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eaLnBrk="1" hangingPunct="1"/>
            <a:r>
              <a:rPr lang="en-US" sz="1800" dirty="0">
                <a:solidFill>
                  <a:srgbClr val="FFFFFF"/>
                </a:solidFill>
              </a:rPr>
              <a:t>Gene integrity</a:t>
            </a:r>
          </a:p>
        </p:txBody>
      </p:sp>
      <p:sp>
        <p:nvSpPr>
          <p:cNvPr id="14" name="13 Flecha derecha"/>
          <p:cNvSpPr/>
          <p:nvPr/>
        </p:nvSpPr>
        <p:spPr>
          <a:xfrm rot="20693493">
            <a:off x="3048797" y="4017146"/>
            <a:ext cx="2792694" cy="86409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eaLnBrk="1" hangingPunct="1"/>
            <a:r>
              <a:rPr lang="en-US" sz="1800" dirty="0">
                <a:solidFill>
                  <a:srgbClr val="FFFFFF"/>
                </a:solidFill>
              </a:rPr>
              <a:t>Gene activity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2312182" y="2258869"/>
            <a:ext cx="1179723" cy="954107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l" eaLnBrk="1" hangingPunct="1"/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SNPs</a:t>
            </a:r>
          </a:p>
          <a:p>
            <a:pPr algn="l" eaLnBrk="1" hangingPunct="1"/>
            <a:endParaRPr 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l" eaLnBrk="1" hangingPunct="1"/>
            <a:endParaRPr 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l" eaLnBrk="1" hangingPunct="1"/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WES/WGS</a:t>
            </a:r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3" r="22093"/>
          <a:stretch/>
        </p:blipFill>
        <p:spPr bwMode="auto">
          <a:xfrm>
            <a:off x="1940017" y="3501008"/>
            <a:ext cx="74428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16 CuadroTexto"/>
          <p:cNvSpPr txBox="1"/>
          <p:nvPr/>
        </p:nvSpPr>
        <p:spPr>
          <a:xfrm>
            <a:off x="105338" y="4601419"/>
            <a:ext cx="1512168" cy="646321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l" eaLnBrk="1" hangingPunct="1"/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Gene expression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4572000" y="3449368"/>
            <a:ext cx="1224136" cy="369322"/>
          </a:xfrm>
          <a:prstGeom prst="rect">
            <a:avLst/>
          </a:prstGeom>
          <a:noFill/>
        </p:spPr>
        <p:txBody>
          <a:bodyPr wrap="square" lIns="91430" tIns="45715" rIns="91430" bIns="45715" rtlCol="0">
            <a:spAutoFit/>
          </a:bodyPr>
          <a:lstStyle/>
          <a:p>
            <a:pPr algn="l" eaLnBrk="1" hangingPunct="1"/>
            <a:r>
              <a:rPr lang="en-US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AND/OR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1359" y="188640"/>
            <a:ext cx="7283052" cy="1143000"/>
          </a:xfrm>
        </p:spPr>
        <p:txBody>
          <a:bodyPr/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gene-based to function-based perspective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35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" t="2198" r="5471" b="5579"/>
          <a:stretch/>
        </p:blipFill>
        <p:spPr bwMode="auto">
          <a:xfrm>
            <a:off x="2606722" y="1374940"/>
            <a:ext cx="5991368" cy="47903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475" name="3 Título"/>
          <p:cNvSpPr>
            <a:spLocks noGrp="1"/>
          </p:cNvSpPr>
          <p:nvPr>
            <p:ph type="title"/>
          </p:nvPr>
        </p:nvSpPr>
        <p:spPr>
          <a:xfrm>
            <a:off x="755650" y="0"/>
            <a:ext cx="7772400" cy="1143000"/>
          </a:xfrm>
        </p:spPr>
        <p:txBody>
          <a:bodyPr/>
          <a:lstStyle/>
          <a:p>
            <a:r>
              <a:rPr lang="en-US" altLang="en-US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Some bibliographic data:</a:t>
            </a:r>
            <a:br>
              <a:rPr lang="en-US" altLang="en-US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NGS publications</a:t>
            </a:r>
            <a:endParaRPr lang="en-US" altLang="en-US" b="1" dirty="0" smtClean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476" name="8 CuadroTexto"/>
          <p:cNvSpPr txBox="1">
            <a:spLocks noChangeArrowheads="1"/>
          </p:cNvSpPr>
          <p:nvPr/>
        </p:nvSpPr>
        <p:spPr bwMode="auto">
          <a:xfrm>
            <a:off x="-180528" y="4879717"/>
            <a:ext cx="4000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n-US" altLang="en-US" dirty="0" smtClean="0">
                <a:solidFill>
                  <a:schemeClr val="bg2"/>
                </a:solidFill>
              </a:rPr>
              <a:t>2015 Europe</a:t>
            </a:r>
            <a:endParaRPr lang="en-US" altLang="en-US" dirty="0">
              <a:solidFill>
                <a:schemeClr val="bg2"/>
              </a:solidFill>
            </a:endParaRPr>
          </a:p>
        </p:txBody>
      </p:sp>
      <p:sp>
        <p:nvSpPr>
          <p:cNvPr id="105477" name="9 CuadroTexto"/>
          <p:cNvSpPr txBox="1">
            <a:spLocks noChangeArrowheads="1"/>
          </p:cNvSpPr>
          <p:nvPr/>
        </p:nvSpPr>
        <p:spPr bwMode="auto">
          <a:xfrm>
            <a:off x="0" y="5808176"/>
            <a:ext cx="9144000" cy="1077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/>
            <a:r>
              <a:rPr lang="en-US" altLang="en-US" sz="1600" b="1" dirty="0">
                <a:solidFill>
                  <a:schemeClr val="bg2"/>
                </a:solidFill>
              </a:rPr>
              <a:t>Source </a:t>
            </a:r>
            <a:r>
              <a:rPr lang="en-US" altLang="en-US" sz="1600" b="1" dirty="0" err="1">
                <a:solidFill>
                  <a:schemeClr val="bg2"/>
                </a:solidFill>
              </a:rPr>
              <a:t>Pubmed</a:t>
            </a:r>
            <a:r>
              <a:rPr lang="en-US" altLang="en-US" sz="1600" b="1" dirty="0">
                <a:solidFill>
                  <a:schemeClr val="bg2"/>
                </a:solidFill>
              </a:rPr>
              <a:t>. Query:</a:t>
            </a:r>
          </a:p>
          <a:p>
            <a:pPr algn="l"/>
            <a:r>
              <a:rPr lang="en-GB" altLang="en-US" sz="1600" b="1" dirty="0">
                <a:solidFill>
                  <a:schemeClr val="bg2"/>
                </a:solidFill>
              </a:rPr>
              <a:t>("high-throughput sequencing"[Title/Abstract] OR "next </a:t>
            </a:r>
            <a:r>
              <a:rPr lang="en-GB" altLang="en-US" sz="1600" b="1" dirty="0" smtClean="0">
                <a:solidFill>
                  <a:schemeClr val="bg2"/>
                </a:solidFill>
              </a:rPr>
              <a:t>generation sequencing</a:t>
            </a:r>
            <a:r>
              <a:rPr lang="en-GB" altLang="en-US" sz="1600" b="1" dirty="0">
                <a:solidFill>
                  <a:schemeClr val="bg2"/>
                </a:solidFill>
              </a:rPr>
              <a:t>"[Title/Abstract] OR "</a:t>
            </a:r>
            <a:r>
              <a:rPr lang="en-GB" altLang="en-US" sz="1600" b="1" dirty="0" err="1">
                <a:solidFill>
                  <a:schemeClr val="bg2"/>
                </a:solidFill>
              </a:rPr>
              <a:t>rna</a:t>
            </a:r>
            <a:r>
              <a:rPr lang="en-GB" altLang="en-US" sz="1600" b="1" dirty="0">
                <a:solidFill>
                  <a:schemeClr val="bg2"/>
                </a:solidFill>
              </a:rPr>
              <a:t> </a:t>
            </a:r>
            <a:r>
              <a:rPr lang="en-GB" altLang="en-US" sz="1600" b="1" dirty="0" err="1">
                <a:solidFill>
                  <a:schemeClr val="bg2"/>
                </a:solidFill>
              </a:rPr>
              <a:t>seq</a:t>
            </a:r>
            <a:r>
              <a:rPr lang="en-GB" altLang="en-US" sz="1600" b="1" dirty="0">
                <a:solidFill>
                  <a:schemeClr val="bg2"/>
                </a:solidFill>
              </a:rPr>
              <a:t>"[Title/Abstract]) AND "2015"[Publication Date] AND country[Affiliation] </a:t>
            </a:r>
            <a:endParaRPr lang="en-GB" altLang="en-US" sz="16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1 Título"/>
          <p:cNvSpPr>
            <a:spLocks noGrp="1"/>
          </p:cNvSpPr>
          <p:nvPr>
            <p:ph type="title"/>
          </p:nvPr>
        </p:nvSpPr>
        <p:spPr>
          <a:xfrm>
            <a:off x="71440" y="71438"/>
            <a:ext cx="9001125" cy="1143000"/>
          </a:xfrm>
        </p:spPr>
        <p:txBody>
          <a:bodyPr/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 example of GWAS</a:t>
            </a:r>
          </a:p>
        </p:txBody>
      </p:sp>
      <p:sp>
        <p:nvSpPr>
          <p:cNvPr id="147459" name="3 CuadroTexto"/>
          <p:cNvSpPr txBox="1">
            <a:spLocks noChangeArrowheads="1"/>
          </p:cNvSpPr>
          <p:nvPr/>
        </p:nvSpPr>
        <p:spPr bwMode="auto">
          <a:xfrm>
            <a:off x="0" y="1268769"/>
            <a:ext cx="9144000" cy="4909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0" tIns="45706" rIns="91410" bIns="4570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GWAS in Breast Cancer. </a:t>
            </a:r>
          </a:p>
          <a:p>
            <a:pPr>
              <a:spcBef>
                <a:spcPct val="50000"/>
              </a:spcBef>
              <a:defRPr/>
            </a:pPr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The CGEMS initiative. </a:t>
            </a:r>
            <a:r>
              <a:rPr lang="en-US" sz="2000" dirty="0">
                <a:solidFill>
                  <a:prstClr val="black"/>
                </a:solidFill>
                <a:cs typeface="Arial" pitchFamily="34" charset="0"/>
              </a:rPr>
              <a:t>(Hunter  et al.</a:t>
            </a:r>
            <a:r>
              <a:rPr lang="en-US" sz="2000" b="1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cs typeface="Arial" pitchFamily="34" charset="0"/>
              </a:rPr>
              <a:t>Nat</a:t>
            </a:r>
            <a:r>
              <a:rPr lang="en-US" sz="2000" b="1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sz="2000" dirty="0">
                <a:solidFill>
                  <a:prstClr val="black"/>
                </a:solidFill>
                <a:cs typeface="Arial" pitchFamily="34" charset="0"/>
              </a:rPr>
              <a:t>Genet 2007)</a:t>
            </a:r>
          </a:p>
          <a:p>
            <a:pPr>
              <a:spcBef>
                <a:spcPct val="50000"/>
              </a:spcBef>
              <a:defRPr/>
            </a:pPr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1145 cases 1142 controls. </a:t>
            </a:r>
            <a:r>
              <a:rPr lang="en-US" sz="2800" dirty="0" err="1">
                <a:solidFill>
                  <a:prstClr val="black"/>
                </a:solidFill>
                <a:cs typeface="Arial" pitchFamily="34" charset="0"/>
              </a:rPr>
              <a:t>Affy</a:t>
            </a:r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 500K</a:t>
            </a:r>
          </a:p>
          <a:p>
            <a:pPr>
              <a:spcBef>
                <a:spcPct val="50000"/>
              </a:spcBef>
              <a:defRPr/>
            </a:pPr>
            <a:r>
              <a:rPr lang="en-US" dirty="0">
                <a:solidFill>
                  <a:srgbClr val="FF0000"/>
                </a:solidFill>
                <a:cs typeface="Arial" pitchFamily="34" charset="0"/>
              </a:rPr>
              <a:t>Conventional association test reports </a:t>
            </a:r>
            <a:r>
              <a:rPr lang="en-US" u="sng" dirty="0">
                <a:solidFill>
                  <a:srgbClr val="FF0000"/>
                </a:solidFill>
                <a:cs typeface="Arial" pitchFamily="34" charset="0"/>
              </a:rPr>
              <a:t>only</a:t>
            </a:r>
            <a:r>
              <a:rPr lang="en-US" dirty="0">
                <a:solidFill>
                  <a:srgbClr val="FF0000"/>
                </a:solidFill>
                <a:cs typeface="Arial" pitchFamily="34" charset="0"/>
              </a:rPr>
              <a:t> 4 SNPs significantly mapping only on </a:t>
            </a:r>
            <a:r>
              <a:rPr lang="en-US" u="sng" dirty="0">
                <a:solidFill>
                  <a:srgbClr val="FF0000"/>
                </a:solidFill>
                <a:cs typeface="Arial" pitchFamily="34" charset="0"/>
              </a:rPr>
              <a:t>one gene</a:t>
            </a:r>
            <a:r>
              <a:rPr lang="en-US" dirty="0">
                <a:solidFill>
                  <a:srgbClr val="FF0000"/>
                </a:solidFill>
                <a:cs typeface="Arial" pitchFamily="34" charset="0"/>
              </a:rPr>
              <a:t>: FGFR2 </a:t>
            </a:r>
          </a:p>
          <a:p>
            <a:pPr>
              <a:spcBef>
                <a:spcPct val="50000"/>
              </a:spcBef>
              <a:defRPr/>
            </a:pPr>
            <a:endParaRPr lang="en-US" dirty="0">
              <a:solidFill>
                <a:srgbClr val="FF0000"/>
              </a:solidFill>
              <a:cs typeface="Arial" pitchFamily="34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Conclusions: </a:t>
            </a:r>
            <a:r>
              <a:rPr lang="en-US" sz="2800" b="1" dirty="0">
                <a:solidFill>
                  <a:prstClr val="black"/>
                </a:solidFill>
                <a:cs typeface="Arial" pitchFamily="34" charset="0"/>
              </a:rPr>
              <a:t>conventional SNP-based </a:t>
            </a:r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or </a:t>
            </a:r>
            <a:r>
              <a:rPr lang="en-US" sz="2800" b="1" dirty="0">
                <a:solidFill>
                  <a:prstClr val="black"/>
                </a:solidFill>
                <a:cs typeface="Arial" pitchFamily="34" charset="0"/>
              </a:rPr>
              <a:t>gene-based tests </a:t>
            </a:r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are not providing much resolution. </a:t>
            </a:r>
            <a:endParaRPr lang="en-US" sz="2000" dirty="0">
              <a:solidFill>
                <a:srgbClr val="C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11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5" name="3 CuadroTexto"/>
          <p:cNvSpPr txBox="1">
            <a:spLocks noChangeArrowheads="1"/>
          </p:cNvSpPr>
          <p:nvPr/>
        </p:nvSpPr>
        <p:spPr bwMode="auto">
          <a:xfrm>
            <a:off x="5500688" y="928688"/>
            <a:ext cx="3643312" cy="4016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0" tIns="45706" rIns="91410" bIns="4570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s-ES_tradnl">
                <a:solidFill>
                  <a:srgbClr val="000000"/>
                </a:solidFill>
                <a:cs typeface="Arial" pitchFamily="34" charset="0"/>
              </a:rPr>
              <a:t>Breast Cancer</a:t>
            </a:r>
          </a:p>
          <a:p>
            <a:pPr>
              <a:spcBef>
                <a:spcPct val="50000"/>
              </a:spcBef>
              <a:defRPr/>
            </a:pPr>
            <a:r>
              <a:rPr lang="es-ES_tradnl">
                <a:solidFill>
                  <a:srgbClr val="000000"/>
                </a:solidFill>
                <a:cs typeface="Arial" pitchFamily="34" charset="0"/>
              </a:rPr>
              <a:t>CGEMS initiative.</a:t>
            </a:r>
            <a:r>
              <a:rPr lang="en-GB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GB" sz="1800">
                <a:solidFill>
                  <a:srgbClr val="000000"/>
                </a:solidFill>
                <a:cs typeface="Arial" pitchFamily="34" charset="0"/>
              </a:rPr>
              <a:t>(Hunter  et al.</a:t>
            </a:r>
            <a:r>
              <a:rPr lang="en-US" sz="1800" b="1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1800">
                <a:solidFill>
                  <a:srgbClr val="000000"/>
                </a:solidFill>
                <a:cs typeface="Arial" pitchFamily="34" charset="0"/>
              </a:rPr>
              <a:t>Nat</a:t>
            </a:r>
            <a:r>
              <a:rPr lang="en-US" sz="1800" b="1">
                <a:solidFill>
                  <a:srgbClr val="000000"/>
                </a:solidFill>
                <a:cs typeface="Arial" pitchFamily="34" charset="0"/>
              </a:rPr>
              <a:t> </a:t>
            </a:r>
          </a:p>
          <a:p>
            <a:pPr>
              <a:spcBef>
                <a:spcPct val="50000"/>
              </a:spcBef>
              <a:defRPr/>
            </a:pPr>
            <a:r>
              <a:rPr lang="en-GB" sz="1800">
                <a:solidFill>
                  <a:srgbClr val="000000"/>
                </a:solidFill>
                <a:cs typeface="Arial" pitchFamily="34" charset="0"/>
              </a:rPr>
              <a:t>Genet 2007)</a:t>
            </a:r>
            <a:endParaRPr lang="es-ES_tradnl" sz="1800">
              <a:solidFill>
                <a:srgbClr val="000000"/>
              </a:solidFill>
              <a:cs typeface="Arial" pitchFamily="34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es-ES_tradnl">
                <a:solidFill>
                  <a:srgbClr val="000000"/>
                </a:solidFill>
                <a:cs typeface="Arial" pitchFamily="34" charset="0"/>
              </a:rPr>
              <a:t>1145 cases 1142 controls. Affy 500K</a:t>
            </a:r>
          </a:p>
          <a:p>
            <a:pPr>
              <a:spcBef>
                <a:spcPct val="50000"/>
              </a:spcBef>
              <a:defRPr/>
            </a:pPr>
            <a:r>
              <a:rPr lang="es-ES_tradnl" sz="2000">
                <a:solidFill>
                  <a:srgbClr val="000000"/>
                </a:solidFill>
                <a:cs typeface="Arial" pitchFamily="34" charset="0"/>
              </a:rPr>
              <a:t>Only 4 SNPs were significantly associated, mapping only in one gene: FGFR2 </a:t>
            </a:r>
          </a:p>
        </p:txBody>
      </p:sp>
      <p:pic>
        <p:nvPicPr>
          <p:cNvPr id="299012" name="5 Imagen" descr="go_fatisc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0"/>
          <a:stretch>
            <a:fillRect/>
          </a:stretch>
        </p:blipFill>
        <p:spPr bwMode="auto">
          <a:xfrm>
            <a:off x="142888" y="785813"/>
            <a:ext cx="50911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7" name="5 CuadroTexto"/>
          <p:cNvSpPr txBox="1">
            <a:spLocks noChangeArrowheads="1"/>
          </p:cNvSpPr>
          <p:nvPr/>
        </p:nvSpPr>
        <p:spPr bwMode="auto">
          <a:xfrm>
            <a:off x="142876" y="6478589"/>
            <a:ext cx="9001125" cy="307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0" tIns="45706" rIns="91410" bIns="4570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s-ES_tradnl" sz="1400" i="1" dirty="0" err="1">
                <a:solidFill>
                  <a:srgbClr val="000000"/>
                </a:solidFill>
                <a:cs typeface="Arial" pitchFamily="34" charset="0"/>
              </a:rPr>
              <a:t>Bonifaci</a:t>
            </a:r>
            <a:r>
              <a:rPr lang="es-ES_tradnl" sz="1400" i="1" dirty="0">
                <a:solidFill>
                  <a:srgbClr val="000000"/>
                </a:solidFill>
                <a:cs typeface="Arial" pitchFamily="34" charset="0"/>
              </a:rPr>
              <a:t> et al., BMC Medical Genomics 2008; </a:t>
            </a:r>
            <a:r>
              <a:rPr lang="es-ES_tradnl" sz="1400" b="1" i="1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s-ES_tradnl" sz="1400" i="1" dirty="0">
                <a:solidFill>
                  <a:srgbClr val="000000"/>
                </a:solidFill>
                <a:cs typeface="Arial" pitchFamily="34" charset="0"/>
              </a:rPr>
              <a:t>Medina et al., 2009 NAR</a:t>
            </a:r>
            <a:endParaRPr lang="es-ES_tradnl" sz="140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56678" name="7 CuadroTexto"/>
          <p:cNvSpPr txBox="1">
            <a:spLocks noChangeArrowheads="1"/>
          </p:cNvSpPr>
          <p:nvPr/>
        </p:nvSpPr>
        <p:spPr bwMode="auto">
          <a:xfrm>
            <a:off x="1" y="5286375"/>
            <a:ext cx="8858251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0" tIns="45706" rIns="91410" bIns="45706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dirty="0">
                <a:solidFill>
                  <a:srgbClr val="000000"/>
                </a:solidFill>
                <a:cs typeface="Arial" pitchFamily="34" charset="0"/>
              </a:rPr>
              <a:t>PBA reveals 19 GO categories including </a:t>
            </a:r>
            <a:r>
              <a:rPr lang="en-US" i="1" dirty="0">
                <a:solidFill>
                  <a:srgbClr val="000000"/>
                </a:solidFill>
                <a:cs typeface="Arial" pitchFamily="34" charset="0"/>
              </a:rPr>
              <a:t>regulation</a:t>
            </a:r>
            <a:r>
              <a:rPr lang="es-ES" i="1" dirty="0">
                <a:solidFill>
                  <a:srgbClr val="000000"/>
                </a:solidFill>
                <a:cs typeface="Arial" pitchFamily="34" charset="0"/>
              </a:rPr>
              <a:t> of </a:t>
            </a:r>
            <a:r>
              <a:rPr lang="en-US" i="1" dirty="0">
                <a:solidFill>
                  <a:srgbClr val="000000"/>
                </a:solidFill>
                <a:cs typeface="Arial" pitchFamily="34" charset="0"/>
              </a:rPr>
              <a:t>signal</a:t>
            </a:r>
            <a:r>
              <a:rPr lang="es-ES" i="1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i="1" dirty="0">
                <a:solidFill>
                  <a:srgbClr val="000000"/>
                </a:solidFill>
                <a:cs typeface="Arial" pitchFamily="34" charset="0"/>
              </a:rPr>
              <a:t>transduction</a:t>
            </a:r>
            <a:r>
              <a:rPr lang="es-ES" dirty="0">
                <a:solidFill>
                  <a:srgbClr val="000000"/>
                </a:solidFill>
                <a:cs typeface="Arial" pitchFamily="34" charset="0"/>
              </a:rPr>
              <a:t>  (</a:t>
            </a:r>
            <a:r>
              <a:rPr lang="en-US" dirty="0">
                <a:solidFill>
                  <a:srgbClr val="000000"/>
                </a:solidFill>
                <a:cs typeface="Arial" pitchFamily="34" charset="0"/>
              </a:rPr>
              <a:t>FDR-adjusted p-value=4.45x10</a:t>
            </a:r>
            <a:r>
              <a:rPr lang="en-US" baseline="30000" dirty="0">
                <a:solidFill>
                  <a:srgbClr val="000000"/>
                </a:solidFill>
                <a:cs typeface="Arial" pitchFamily="34" charset="0"/>
              </a:rPr>
              <a:t>-03</a:t>
            </a:r>
            <a:r>
              <a:rPr lang="en-US" dirty="0">
                <a:solidFill>
                  <a:srgbClr val="000000"/>
                </a:solidFill>
                <a:cs typeface="Arial" pitchFamily="34" charset="0"/>
              </a:rPr>
              <a:t>) in which FGFR2 is included</a:t>
            </a:r>
            <a:r>
              <a:rPr lang="es-ES" dirty="0">
                <a:solidFill>
                  <a:srgbClr val="000000"/>
                </a:solidFill>
                <a:cs typeface="Arial" pitchFamily="34" charset="0"/>
              </a:rPr>
              <a:t>.</a:t>
            </a:r>
            <a:endParaRPr lang="en-GB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99010" name="1 Título"/>
          <p:cNvSpPr>
            <a:spLocks noGrp="1"/>
          </p:cNvSpPr>
          <p:nvPr>
            <p:ph type="title"/>
          </p:nvPr>
        </p:nvSpPr>
        <p:spPr>
          <a:xfrm>
            <a:off x="357200" y="-90265"/>
            <a:ext cx="8429625" cy="1143001"/>
          </a:xfrm>
        </p:spPr>
        <p:txBody>
          <a:bodyPr/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same GWAS data re-analyzed using a function-based test</a:t>
            </a:r>
          </a:p>
        </p:txBody>
      </p:sp>
    </p:spTree>
    <p:extLst>
      <p:ext uri="{BB962C8B-B14F-4D97-AF65-F5344CB8AC3E}">
        <p14:creationId xmlns:p14="http://schemas.microsoft.com/office/powerpoint/2010/main" val="221564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034" name="2 Imagen" descr="GESBAP-Figur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925" y="0"/>
            <a:ext cx="50180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0035" name="1 Título"/>
          <p:cNvSpPr>
            <a:spLocks noGrp="1"/>
          </p:cNvSpPr>
          <p:nvPr>
            <p:ph type="title"/>
          </p:nvPr>
        </p:nvSpPr>
        <p:spPr>
          <a:xfrm>
            <a:off x="3" y="9"/>
            <a:ext cx="6072188" cy="1928813"/>
          </a:xfrm>
        </p:spPr>
        <p:txBody>
          <a:bodyPr/>
          <a:lstStyle/>
          <a:p>
            <a:pPr algn="l"/>
            <a:r>
              <a:rPr lang="en-GB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GO processes significantly associated to breast cancer</a:t>
            </a:r>
          </a:p>
        </p:txBody>
      </p:sp>
      <p:sp>
        <p:nvSpPr>
          <p:cNvPr id="4" name="3 Elipse"/>
          <p:cNvSpPr/>
          <p:nvPr/>
        </p:nvSpPr>
        <p:spPr>
          <a:xfrm>
            <a:off x="3929074" y="3214697"/>
            <a:ext cx="1785937" cy="20716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6" rIns="91410" bIns="45706" anchor="ctr"/>
          <a:lstStyle/>
          <a:p>
            <a:pPr>
              <a:spcBef>
                <a:spcPct val="50000"/>
              </a:spcBef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5" name="4 Elipse"/>
          <p:cNvSpPr/>
          <p:nvPr/>
        </p:nvSpPr>
        <p:spPr>
          <a:xfrm rot="20438065">
            <a:off x="5378451" y="4211638"/>
            <a:ext cx="1714500" cy="2571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6" rIns="91410" bIns="45706" anchor="ctr"/>
          <a:lstStyle/>
          <a:p>
            <a:pPr>
              <a:spcBef>
                <a:spcPct val="50000"/>
              </a:spcBef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6" name="5 Elipse"/>
          <p:cNvSpPr/>
          <p:nvPr/>
        </p:nvSpPr>
        <p:spPr>
          <a:xfrm rot="20355282">
            <a:off x="6986589" y="1001713"/>
            <a:ext cx="1285875" cy="2571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6" rIns="91410" bIns="45706" anchor="ctr"/>
          <a:lstStyle/>
          <a:p>
            <a:pPr>
              <a:spcBef>
                <a:spcPct val="50000"/>
              </a:spcBef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7" name="6 Llamada rectangular"/>
          <p:cNvSpPr/>
          <p:nvPr/>
        </p:nvSpPr>
        <p:spPr>
          <a:xfrm>
            <a:off x="357200" y="5072064"/>
            <a:ext cx="2928937" cy="500062"/>
          </a:xfrm>
          <a:prstGeom prst="wedgeRectCallout">
            <a:avLst>
              <a:gd name="adj1" fmla="val 120871"/>
              <a:gd name="adj2" fmla="val 761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6" rIns="91410" bIns="45706" anchor="ctr"/>
          <a:lstStyle/>
          <a:p>
            <a:pPr>
              <a:spcBef>
                <a:spcPct val="50000"/>
              </a:spcBef>
              <a:defRPr/>
            </a:pPr>
            <a:r>
              <a:rPr lang="en-GB" dirty="0">
                <a:solidFill>
                  <a:prstClr val="white"/>
                </a:solidFill>
              </a:rPr>
              <a:t>Rho pathway</a:t>
            </a:r>
          </a:p>
        </p:txBody>
      </p:sp>
      <p:sp>
        <p:nvSpPr>
          <p:cNvPr id="8" name="7 Llamada rectangular"/>
          <p:cNvSpPr/>
          <p:nvPr/>
        </p:nvSpPr>
        <p:spPr>
          <a:xfrm>
            <a:off x="428625" y="3786189"/>
            <a:ext cx="2928939" cy="785812"/>
          </a:xfrm>
          <a:prstGeom prst="wedgeRectCallout">
            <a:avLst>
              <a:gd name="adj1" fmla="val 69455"/>
              <a:gd name="adj2" fmla="val -66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6" rIns="91410" bIns="45706" anchor="ctr"/>
          <a:lstStyle/>
          <a:p>
            <a:pPr>
              <a:spcBef>
                <a:spcPct val="50000"/>
              </a:spcBef>
              <a:defRPr/>
            </a:pPr>
            <a:r>
              <a:rPr lang="en-GB" dirty="0">
                <a:solidFill>
                  <a:prstClr val="white"/>
                </a:solidFill>
              </a:rPr>
              <a:t>Chromosomal instability</a:t>
            </a:r>
          </a:p>
        </p:txBody>
      </p:sp>
      <p:sp>
        <p:nvSpPr>
          <p:cNvPr id="9" name="8 Llamada rectangular"/>
          <p:cNvSpPr/>
          <p:nvPr/>
        </p:nvSpPr>
        <p:spPr>
          <a:xfrm>
            <a:off x="428637" y="2786063"/>
            <a:ext cx="2786063" cy="714375"/>
          </a:xfrm>
          <a:prstGeom prst="wedgeRectCallout">
            <a:avLst>
              <a:gd name="adj1" fmla="val 185310"/>
              <a:gd name="adj2" fmla="val -884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6" rIns="91410" bIns="45706" anchor="ctr"/>
          <a:lstStyle/>
          <a:p>
            <a:pPr>
              <a:spcBef>
                <a:spcPct val="50000"/>
              </a:spcBef>
              <a:defRPr/>
            </a:pPr>
            <a:r>
              <a:rPr lang="en-GB" dirty="0">
                <a:solidFill>
                  <a:prstClr val="white"/>
                </a:solidFill>
              </a:rPr>
              <a:t>Metastasis</a:t>
            </a:r>
          </a:p>
        </p:txBody>
      </p:sp>
    </p:spTree>
    <p:extLst>
      <p:ext uri="{BB962C8B-B14F-4D97-AF65-F5344CB8AC3E}">
        <p14:creationId xmlns:p14="http://schemas.microsoft.com/office/powerpoint/2010/main" val="228304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43608" y="274638"/>
            <a:ext cx="7128792" cy="1143000"/>
          </a:xfrm>
        </p:spPr>
        <p:txBody>
          <a:bodyPr/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gene-based to function-based perspective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945070" y="1484784"/>
            <a:ext cx="19442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SNPs, </a:t>
            </a:r>
          </a:p>
          <a:p>
            <a:pPr algn="l" eaLnBrk="1" hangingPunct="1"/>
            <a:r>
              <a:rPr lang="en-US" sz="18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Gene </a:t>
            </a:r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expression</a:t>
            </a:r>
          </a:p>
          <a:p>
            <a:pPr algn="l" eaLnBrk="1" hangingPunct="1"/>
            <a:endParaRPr lang="en-US" sz="1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l" eaLnBrk="1" hangingPunct="1"/>
            <a:r>
              <a:rPr lang="en-US" sz="12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Gene</a:t>
            </a:r>
            <a:r>
              <a:rPr lang="en-US" sz="1200" baseline="-250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</a:t>
            </a:r>
            <a:endParaRPr lang="en-US" sz="1200" baseline="-25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l" eaLnBrk="1" hangingPunct="1"/>
            <a:r>
              <a:rPr lang="en-US" sz="12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Gene</a:t>
            </a:r>
            <a:r>
              <a:rPr lang="en-US" sz="1200" baseline="-250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</a:t>
            </a:r>
            <a:endParaRPr lang="en-US" sz="1200" baseline="-25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l" eaLnBrk="1" hangingPunct="1"/>
            <a:r>
              <a:rPr lang="en-US" sz="12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Gene</a:t>
            </a:r>
            <a:r>
              <a:rPr lang="en-US" sz="1200" baseline="-250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3</a:t>
            </a:r>
            <a:endParaRPr lang="en-US" sz="1200" baseline="-25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l" eaLnBrk="1" hangingPunct="1"/>
            <a:r>
              <a:rPr lang="en-US" sz="12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Gene</a:t>
            </a:r>
            <a:r>
              <a:rPr lang="en-US" sz="1200" baseline="-250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4</a:t>
            </a:r>
            <a:endParaRPr lang="en-US" sz="1200" baseline="-25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algn="l" eaLnBrk="1" hangingPunct="1"/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algn="l" eaLnBrk="1" hangingPunct="1"/>
            <a:r>
              <a:rPr lang="en-US" sz="12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Gene</a:t>
            </a:r>
            <a:r>
              <a:rPr lang="en-US" sz="1200" baseline="-250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22000</a:t>
            </a:r>
            <a:endParaRPr lang="en-US" sz="1200" baseline="-250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l" eaLnBrk="1" hangingPunct="1"/>
            <a:endParaRPr lang="en-US" sz="18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3 Flecha derecha"/>
          <p:cNvSpPr/>
          <p:nvPr/>
        </p:nvSpPr>
        <p:spPr>
          <a:xfrm>
            <a:off x="2745270" y="2478330"/>
            <a:ext cx="1888976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905510" y="2644469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Gene </a:t>
            </a:r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Ontology</a:t>
            </a:r>
          </a:p>
        </p:txBody>
      </p:sp>
      <p:pic>
        <p:nvPicPr>
          <p:cNvPr id="6" name="2 Imagen" descr="GESBAP-Figure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417" y="2141473"/>
            <a:ext cx="1177927" cy="160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390551"/>
              </p:ext>
            </p:extLst>
          </p:nvPr>
        </p:nvGraphicFramePr>
        <p:xfrm>
          <a:off x="1622538" y="4012395"/>
          <a:ext cx="5856312" cy="2813123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52104"/>
                <a:gridCol w="1952104"/>
                <a:gridCol w="1952104"/>
              </a:tblGrid>
              <a:tr h="821524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SNPs</a:t>
                      </a:r>
                      <a:r>
                        <a:rPr lang="en-US" sz="1800" smtClean="0"/>
                        <a:t>, gene </a:t>
                      </a:r>
                      <a:r>
                        <a:rPr lang="en-US" sz="1800" dirty="0" smtClean="0"/>
                        <a:t>exp.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GO</a:t>
                      </a:r>
                      <a:endParaRPr lang="en-US" sz="1800" dirty="0"/>
                    </a:p>
                  </a:txBody>
                  <a:tcPr/>
                </a:tc>
              </a:tr>
              <a:tr h="71143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Detection power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Low (only very </a:t>
                      </a:r>
                      <a:r>
                        <a:rPr lang="en-US" sz="1800" smtClean="0"/>
                        <a:t>prevalent genes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high</a:t>
                      </a:r>
                      <a:endParaRPr lang="en-US" sz="1800" dirty="0"/>
                    </a:p>
                  </a:txBody>
                  <a:tcPr/>
                </a:tc>
              </a:tr>
              <a:tr h="547261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Annotations available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many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many</a:t>
                      </a:r>
                      <a:endParaRPr lang="en-US" sz="1800" dirty="0"/>
                    </a:p>
                  </a:txBody>
                  <a:tcPr/>
                </a:tc>
              </a:tr>
              <a:tr h="51206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Use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Biomarker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Illustrative, give hints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7 Esquina doblada"/>
          <p:cNvSpPr/>
          <p:nvPr/>
        </p:nvSpPr>
        <p:spPr>
          <a:xfrm>
            <a:off x="960416" y="2276870"/>
            <a:ext cx="828849" cy="1684107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47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8 Imagen" descr="mutacionRET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752" y="2564904"/>
            <a:ext cx="186115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61408" y="274638"/>
            <a:ext cx="7310992" cy="1143000"/>
          </a:xfrm>
        </p:spPr>
        <p:txBody>
          <a:bodyPr/>
          <a:lstStyle/>
          <a:p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gene-based to function-based </a:t>
            </a:r>
            <a:r>
              <a:rPr lang="en-US" sz="4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perspective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8" y="1988840"/>
            <a:ext cx="2469153" cy="75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2" t="12386"/>
          <a:stretch/>
        </p:blipFill>
        <p:spPr bwMode="auto">
          <a:xfrm>
            <a:off x="312690" y="4726975"/>
            <a:ext cx="1567084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98" y="5625940"/>
            <a:ext cx="1567433" cy="798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869547"/>
            <a:ext cx="2889251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Flecha derecha"/>
          <p:cNvSpPr/>
          <p:nvPr/>
        </p:nvSpPr>
        <p:spPr>
          <a:xfrm rot="680840">
            <a:off x="3108764" y="2979197"/>
            <a:ext cx="2833170" cy="86409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en-US" sz="1800" dirty="0">
                <a:solidFill>
                  <a:srgbClr val="FFFFFF"/>
                </a:solidFill>
              </a:rPr>
              <a:t>Gene integrity</a:t>
            </a:r>
          </a:p>
        </p:txBody>
      </p:sp>
      <p:sp>
        <p:nvSpPr>
          <p:cNvPr id="12" name="11 Flecha derecha"/>
          <p:cNvSpPr/>
          <p:nvPr/>
        </p:nvSpPr>
        <p:spPr>
          <a:xfrm rot="20693493">
            <a:off x="3142210" y="4815716"/>
            <a:ext cx="2792694" cy="86409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en-US" sz="1800" dirty="0">
                <a:solidFill>
                  <a:srgbClr val="FFFFFF"/>
                </a:solidFill>
              </a:rPr>
              <a:t>Gene activity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2312157" y="2739823"/>
            <a:ext cx="11797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SNPs</a:t>
            </a:r>
          </a:p>
          <a:p>
            <a:pPr algn="l" eaLnBrk="1" hangingPunct="1"/>
            <a:endParaRPr 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l" eaLnBrk="1" hangingPunct="1"/>
            <a:endParaRPr lang="en-US" sz="14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l" eaLnBrk="1" hangingPunct="1"/>
            <a:r>
              <a:rPr lang="en-US" sz="14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WES/WGS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3" r="22093"/>
          <a:stretch/>
        </p:blipFill>
        <p:spPr bwMode="auto">
          <a:xfrm>
            <a:off x="1940017" y="4559855"/>
            <a:ext cx="74428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179512" y="6118005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Gene expression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5658620" y="1706381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Using protein interaction networks as an scaffold to interpret the genomic data in a functionally-derived context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4824028" y="409571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AND/OR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6156176" y="5247764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What part of the interactome is active and/or is damaged</a:t>
            </a:r>
          </a:p>
        </p:txBody>
      </p:sp>
    </p:spTree>
    <p:extLst>
      <p:ext uri="{BB962C8B-B14F-4D97-AF65-F5344CB8AC3E}">
        <p14:creationId xmlns:p14="http://schemas.microsoft.com/office/powerpoint/2010/main" val="173380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512" y="1595284"/>
            <a:ext cx="3796293" cy="139836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Network analysis helps to find disease genes in complex diseases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 descr="C:\Users\Ximo\Documents\presentaciones\2013-05-10 Sistemas Genomicos\HSCR-Sp_Fig4.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093" y="3573025"/>
            <a:ext cx="4820239" cy="316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321709" y="5077633"/>
            <a:ext cx="37462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2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CHRNA7</a:t>
            </a: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	(rs2175886 p = 0.000607)</a:t>
            </a:r>
          </a:p>
          <a:p>
            <a:pPr algn="l" eaLnBrk="1" hangingPunct="1"/>
            <a:r>
              <a:rPr lang="en-US" sz="12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IQGAP2</a:t>
            </a: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	(rs950643 p = 0.0003585)</a:t>
            </a:r>
          </a:p>
          <a:p>
            <a:pPr algn="l" eaLnBrk="1" hangingPunct="1"/>
            <a:r>
              <a:rPr lang="en-US" sz="12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DLC1</a:t>
            </a: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	(rs1454947 p = 0.007526)</a:t>
            </a:r>
          </a:p>
          <a:p>
            <a:pPr algn="l" eaLnBrk="1" hangingPunct="1"/>
            <a:r>
              <a:rPr lang="en-US" sz="12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RASGEF1A*</a:t>
            </a: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(rs1254964 p = 3.856x10</a:t>
            </a:r>
            <a:r>
              <a:rPr lang="en-US" sz="1200" baseline="30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-05</a:t>
            </a:r>
            <a:r>
              <a:rPr lang="en-US" sz="12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algn="l" eaLnBrk="1" hangingPunct="1"/>
            <a:r>
              <a:rPr lang="en-US" sz="1200" i="1" dirty="0">
                <a:solidFill>
                  <a:srgbClr val="DEDEDE">
                    <a:lumMod val="50000"/>
                  </a:srgbClr>
                </a:solidFill>
                <a:latin typeface="Arial" pitchFamily="34" charset="0"/>
                <a:cs typeface="Arial" pitchFamily="34" charset="0"/>
              </a:rPr>
              <a:t>*no interactions known (yet)</a:t>
            </a:r>
          </a:p>
        </p:txBody>
      </p:sp>
      <p:cxnSp>
        <p:nvCxnSpPr>
          <p:cNvPr id="6" name="5 Conector recto de flecha"/>
          <p:cNvCxnSpPr/>
          <p:nvPr/>
        </p:nvCxnSpPr>
        <p:spPr>
          <a:xfrm flipV="1">
            <a:off x="3131840" y="4077074"/>
            <a:ext cx="3600400" cy="107874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3131840" y="5373216"/>
            <a:ext cx="4104456" cy="14401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 de flecha"/>
          <p:cNvCxnSpPr/>
          <p:nvPr/>
        </p:nvCxnSpPr>
        <p:spPr>
          <a:xfrm>
            <a:off x="3131840" y="5585464"/>
            <a:ext cx="4392488" cy="1477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12 CuadroTexto"/>
          <p:cNvSpPr txBox="1"/>
          <p:nvPr/>
        </p:nvSpPr>
        <p:spPr>
          <a:xfrm>
            <a:off x="321709" y="6056430"/>
            <a:ext cx="302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SNPs validated in independent cohorts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" y="3331573"/>
            <a:ext cx="3443901" cy="144983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" t="1414" r="884" b="45694"/>
          <a:stretch/>
        </p:blipFill>
        <p:spPr bwMode="auto">
          <a:xfrm>
            <a:off x="107507" y="1257363"/>
            <a:ext cx="5076564" cy="2074219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18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43608" y="274638"/>
            <a:ext cx="7128792" cy="1143000"/>
          </a:xfrm>
        </p:spPr>
        <p:txBody>
          <a:bodyPr/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From gene-based to function-based perspective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780087"/>
              </p:ext>
            </p:extLst>
          </p:nvPr>
        </p:nvGraphicFramePr>
        <p:xfrm>
          <a:off x="1511658" y="1852733"/>
          <a:ext cx="6048676" cy="3745389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512169"/>
                <a:gridCol w="1512169"/>
                <a:gridCol w="1512169"/>
                <a:gridCol w="1512169"/>
              </a:tblGrid>
              <a:tr h="100218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SNPs</a:t>
                      </a:r>
                      <a:r>
                        <a:rPr lang="en-US" sz="1800" smtClean="0"/>
                        <a:t>, gene </a:t>
                      </a:r>
                      <a:r>
                        <a:rPr lang="en-US" sz="1800" dirty="0" smtClean="0"/>
                        <a:t>expression, etc.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Protein interaction networks</a:t>
                      </a:r>
                      <a:endParaRPr lang="en-US" sz="1800" dirty="0"/>
                    </a:p>
                  </a:txBody>
                  <a:tcPr/>
                </a:tc>
              </a:tr>
              <a:tr h="100218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Detection power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Low (only very </a:t>
                      </a:r>
                      <a:r>
                        <a:rPr lang="en-US" sz="1800" smtClean="0"/>
                        <a:t>prevalent genes</a:t>
                      </a:r>
                      <a:r>
                        <a:rPr lang="en-US" sz="1800" dirty="0" smtClean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High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High</a:t>
                      </a:r>
                      <a:endParaRPr lang="en-US" sz="1800" dirty="0"/>
                    </a:p>
                  </a:txBody>
                  <a:tcPr/>
                </a:tc>
              </a:tr>
              <a:tr h="81427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Information coverage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Almost all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Almost all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Less (~</a:t>
                      </a:r>
                      <a:r>
                        <a:rPr lang="en-US" sz="1800" smtClean="0"/>
                        <a:t>9000 genes </a:t>
                      </a:r>
                      <a:r>
                        <a:rPr lang="en-US" sz="1800" dirty="0" smtClean="0"/>
                        <a:t>in human)</a:t>
                      </a:r>
                      <a:endParaRPr lang="en-US" sz="1800" dirty="0"/>
                    </a:p>
                  </a:txBody>
                  <a:tcPr/>
                </a:tc>
              </a:tr>
              <a:tr h="62636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Use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Biomarker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Illustrative, give hints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Biomarker*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7 CuadroTexto"/>
          <p:cNvSpPr txBox="1"/>
          <p:nvPr/>
        </p:nvSpPr>
        <p:spPr>
          <a:xfrm>
            <a:off x="760786" y="5783787"/>
            <a:ext cx="756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6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*Need of extra information (e.g. GO) to provide functional insights in the findings</a:t>
            </a:r>
          </a:p>
        </p:txBody>
      </p:sp>
    </p:spTree>
    <p:extLst>
      <p:ext uri="{BB962C8B-B14F-4D97-AF65-F5344CB8AC3E}">
        <p14:creationId xmlns:p14="http://schemas.microsoft.com/office/powerpoint/2010/main" val="91287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354448" y="-140899"/>
            <a:ext cx="8229600" cy="1143000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development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2621" t="38879" r="36329" b="32321"/>
          <a:stretch>
            <a:fillRect/>
          </a:stretch>
        </p:blipFill>
        <p:spPr bwMode="auto">
          <a:xfrm>
            <a:off x="3086754" y="1196752"/>
            <a:ext cx="2235849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2699792" y="2676557"/>
            <a:ext cx="316835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700" i="1" dirty="0">
                <a:solidFill>
                  <a:prstClr val="black"/>
                </a:solidFill>
                <a:latin typeface="Calibri"/>
                <a:cs typeface="Arial" pitchFamily="34" charset="0"/>
              </a:rPr>
              <a:t>See interactive map of for the last 24h use </a:t>
            </a:r>
            <a:r>
              <a:rPr lang="es-ES" sz="700" i="1" dirty="0">
                <a:solidFill>
                  <a:prstClr val="black"/>
                </a:solidFill>
                <a:latin typeface="Calibri"/>
                <a:cs typeface="Arial" pitchFamily="34" charset="0"/>
              </a:rPr>
              <a:t>http://bioinfo.cipf.es/toolsusage</a:t>
            </a:r>
            <a:endParaRPr lang="en-US" sz="700" i="1" dirty="0">
              <a:solidFill>
                <a:prstClr val="black"/>
              </a:solidFill>
              <a:latin typeface="Calibri"/>
              <a:cs typeface="Arial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 l="9766" t="25626" r="50781" b="31876"/>
          <a:stretch>
            <a:fillRect/>
          </a:stretch>
        </p:blipFill>
        <p:spPr bwMode="auto">
          <a:xfrm>
            <a:off x="317044" y="1052736"/>
            <a:ext cx="245992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251520" y="2727228"/>
            <a:ext cx="25254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prstClr val="black"/>
                </a:solidFill>
                <a:latin typeface="Calibri"/>
                <a:cs typeface="Arial" pitchFamily="34" charset="0"/>
              </a:rPr>
              <a:t>Babelomics is the third most cited tool for functional analysis. Includes more than 30 tools for advanced, systems-biology based data analysis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38106" y="6489595"/>
            <a:ext cx="7032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prstClr val="black"/>
                </a:solidFill>
                <a:latin typeface="Calibri"/>
                <a:cs typeface="Arial" pitchFamily="34" charset="0"/>
              </a:rPr>
              <a:t>More than 150.000 experiments were analyzed in our tools during the last year</a:t>
            </a:r>
          </a:p>
        </p:txBody>
      </p:sp>
      <p:pic>
        <p:nvPicPr>
          <p:cNvPr id="1034" name="Picture 10" descr="http://bioinfo.cipf.es/sites/bioinfo.cipf.es/files/image/tools/babelomics_shortcut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0711" y="1260907"/>
            <a:ext cx="676275" cy="609600"/>
          </a:xfrm>
          <a:prstGeom prst="rect">
            <a:avLst/>
          </a:prstGeom>
          <a:noFill/>
        </p:spPr>
      </p:pic>
      <p:sp>
        <p:nvSpPr>
          <p:cNvPr id="22" name="21 Flecha abajo"/>
          <p:cNvSpPr/>
          <p:nvPr/>
        </p:nvSpPr>
        <p:spPr>
          <a:xfrm rot="5576400">
            <a:off x="2385009" y="1728671"/>
            <a:ext cx="271603" cy="864096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3" name="22 Flecha abajo"/>
          <p:cNvSpPr/>
          <p:nvPr/>
        </p:nvSpPr>
        <p:spPr>
          <a:xfrm rot="3554544">
            <a:off x="2545890" y="2751004"/>
            <a:ext cx="271603" cy="1207262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5" name="24 Flecha abajo"/>
          <p:cNvSpPr/>
          <p:nvPr/>
        </p:nvSpPr>
        <p:spPr>
          <a:xfrm>
            <a:off x="4073813" y="2907316"/>
            <a:ext cx="261724" cy="377083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26" name="Graphics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31099" y="5646955"/>
            <a:ext cx="1573579" cy="8426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28" name="Picture 2" descr="C:\Users\Ximo\Documents\Manuscritos\2009 Patricia Patyways\Pathiways-Figure3.tif"/>
          <p:cNvPicPr>
            <a:picLocks noChangeAspect="1" noChangeArrowheads="1"/>
          </p:cNvPicPr>
          <p:nvPr/>
        </p:nvPicPr>
        <p:blipFill>
          <a:blip r:embed="rId6" cstate="print"/>
          <a:srcRect t="46661"/>
          <a:stretch>
            <a:fillRect/>
          </a:stretch>
        </p:blipFill>
        <p:spPr bwMode="auto">
          <a:xfrm>
            <a:off x="659828" y="5469966"/>
            <a:ext cx="1433691" cy="1019631"/>
          </a:xfrm>
          <a:prstGeom prst="rect">
            <a:avLst/>
          </a:prstGeom>
          <a:noFill/>
        </p:spPr>
      </p:pic>
      <p:pic>
        <p:nvPicPr>
          <p:cNvPr id="29" name="Picture 2" descr="C:\Users\Ximo\Documents\Manuscritos\2011 Luz NetworkMiner\Garcia-Alonso-Figure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99994" y="5585859"/>
            <a:ext cx="1718845" cy="923019"/>
          </a:xfrm>
          <a:prstGeom prst="rect">
            <a:avLst/>
          </a:prstGeom>
          <a:noFill/>
        </p:spPr>
      </p:pic>
      <p:pic>
        <p:nvPicPr>
          <p:cNvPr id="30" name="29 Imagen" descr="image1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9" y="1052737"/>
            <a:ext cx="1413940" cy="845287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30 Flecha abajo"/>
          <p:cNvSpPr/>
          <p:nvPr/>
        </p:nvSpPr>
        <p:spPr>
          <a:xfrm rot="15636363">
            <a:off x="5639786" y="1318063"/>
            <a:ext cx="261724" cy="495291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7524328" y="1171941"/>
            <a:ext cx="144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HPC on CPU, SSE4, GPUs on NGS data processing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Speedups up to 40X</a:t>
            </a:r>
          </a:p>
        </p:txBody>
      </p:sp>
      <p:sp>
        <p:nvSpPr>
          <p:cNvPr id="36" name="35 Flecha abajo"/>
          <p:cNvSpPr/>
          <p:nvPr/>
        </p:nvSpPr>
        <p:spPr>
          <a:xfrm rot="19278711">
            <a:off x="5905468" y="2689219"/>
            <a:ext cx="261724" cy="2355877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3" t="16190" r="26072" b="8095"/>
          <a:stretch/>
        </p:blipFill>
        <p:spPr bwMode="auto">
          <a:xfrm>
            <a:off x="6196833" y="2231731"/>
            <a:ext cx="2087426" cy="1664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6217802" y="3527333"/>
            <a:ext cx="2926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Genome maps is now part of the ICGC data portal</a:t>
            </a:r>
          </a:p>
        </p:txBody>
      </p:sp>
      <p:sp>
        <p:nvSpPr>
          <p:cNvPr id="35" name="34 CuadroTexto"/>
          <p:cNvSpPr txBox="1"/>
          <p:nvPr/>
        </p:nvSpPr>
        <p:spPr>
          <a:xfrm>
            <a:off x="8214007" y="2338974"/>
            <a:ext cx="9361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Ultrafast genome viewer with </a:t>
            </a:r>
            <a:r>
              <a:rPr lang="en-US" sz="1200" dirty="0" err="1">
                <a:solidFill>
                  <a:prstClr val="black"/>
                </a:solidFill>
                <a:latin typeface="Calibri"/>
                <a:cs typeface="Arial" pitchFamily="34" charset="0"/>
              </a:rPr>
              <a:t>google</a:t>
            </a:r>
            <a:r>
              <a:rPr lang="en-US" sz="1200" dirty="0">
                <a:solidFill>
                  <a:prstClr val="black"/>
                </a:solidFill>
                <a:latin typeface="Calibri"/>
                <a:cs typeface="Arial" pitchFamily="34" charset="0"/>
              </a:rPr>
              <a:t> technology</a:t>
            </a:r>
          </a:p>
        </p:txBody>
      </p:sp>
      <p:sp>
        <p:nvSpPr>
          <p:cNvPr id="34" name="33 Flecha abajo"/>
          <p:cNvSpPr/>
          <p:nvPr/>
        </p:nvSpPr>
        <p:spPr>
          <a:xfrm rot="16945221">
            <a:off x="5651898" y="1984085"/>
            <a:ext cx="261724" cy="495291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7570119" y="836712"/>
            <a:ext cx="114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Mapping</a:t>
            </a:r>
          </a:p>
        </p:txBody>
      </p:sp>
      <p:sp>
        <p:nvSpPr>
          <p:cNvPr id="43" name="42 CuadroTexto"/>
          <p:cNvSpPr txBox="1"/>
          <p:nvPr/>
        </p:nvSpPr>
        <p:spPr>
          <a:xfrm>
            <a:off x="6228185" y="1969642"/>
            <a:ext cx="179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Visualization</a:t>
            </a:r>
          </a:p>
        </p:txBody>
      </p:sp>
      <p:sp>
        <p:nvSpPr>
          <p:cNvPr id="44" name="43 CuadroTexto"/>
          <p:cNvSpPr txBox="1"/>
          <p:nvPr/>
        </p:nvSpPr>
        <p:spPr>
          <a:xfrm>
            <a:off x="317044" y="804447"/>
            <a:ext cx="2382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Functional analysis</a:t>
            </a:r>
          </a:p>
        </p:txBody>
      </p:sp>
      <p:sp>
        <p:nvSpPr>
          <p:cNvPr id="45" name="44 CuadroTexto"/>
          <p:cNvSpPr txBox="1"/>
          <p:nvPr/>
        </p:nvSpPr>
        <p:spPr>
          <a:xfrm>
            <a:off x="6770715" y="4225525"/>
            <a:ext cx="229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Variant annotation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924" y="4686261"/>
            <a:ext cx="1635544" cy="950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820" y="5840193"/>
            <a:ext cx="1366506" cy="953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49 CuadroTexto"/>
          <p:cNvSpPr txBox="1"/>
          <p:nvPr/>
        </p:nvSpPr>
        <p:spPr>
          <a:xfrm>
            <a:off x="6905317" y="5541691"/>
            <a:ext cx="137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CellBase</a:t>
            </a:r>
          </a:p>
        </p:txBody>
      </p:sp>
      <p:sp>
        <p:nvSpPr>
          <p:cNvPr id="51" name="50 Flecha abajo"/>
          <p:cNvSpPr/>
          <p:nvPr/>
        </p:nvSpPr>
        <p:spPr>
          <a:xfrm rot="20607196">
            <a:off x="5073058" y="3042392"/>
            <a:ext cx="261724" cy="1976165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8162050" y="6075227"/>
            <a:ext cx="9057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s-ES" sz="11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Knowledge</a:t>
            </a:r>
            <a:r>
              <a:rPr lang="es-E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1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database</a:t>
            </a:r>
            <a:endParaRPr lang="es-ES" sz="11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503" y="3780037"/>
            <a:ext cx="1647888" cy="123591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53 CuadroTexto"/>
          <p:cNvSpPr txBox="1"/>
          <p:nvPr/>
        </p:nvSpPr>
        <p:spPr>
          <a:xfrm>
            <a:off x="3222398" y="3140969"/>
            <a:ext cx="1764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Variant prioritization</a:t>
            </a: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62" y="3866010"/>
            <a:ext cx="1492085" cy="116287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17 CuadroTexto"/>
          <p:cNvSpPr txBox="1"/>
          <p:nvPr/>
        </p:nvSpPr>
        <p:spPr>
          <a:xfrm>
            <a:off x="178180" y="4141028"/>
            <a:ext cx="903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s-ES" sz="14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NGS </a:t>
            </a:r>
            <a:r>
              <a:rPr lang="es-ES" sz="14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panels</a:t>
            </a:r>
            <a:endParaRPr lang="es-ES" sz="14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56 CuadroTexto"/>
          <p:cNvSpPr txBox="1"/>
          <p:nvPr/>
        </p:nvSpPr>
        <p:spPr>
          <a:xfrm>
            <a:off x="251522" y="5136340"/>
            <a:ext cx="2342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Signaling network</a:t>
            </a:r>
          </a:p>
        </p:txBody>
      </p:sp>
      <p:sp>
        <p:nvSpPr>
          <p:cNvPr id="58" name="57 CuadroTexto"/>
          <p:cNvSpPr txBox="1"/>
          <p:nvPr/>
        </p:nvSpPr>
        <p:spPr>
          <a:xfrm>
            <a:off x="2640160" y="5028882"/>
            <a:ext cx="175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Regulatory network</a:t>
            </a:r>
          </a:p>
        </p:txBody>
      </p:sp>
      <p:sp>
        <p:nvSpPr>
          <p:cNvPr id="59" name="58 Flecha abajo"/>
          <p:cNvSpPr/>
          <p:nvPr/>
        </p:nvSpPr>
        <p:spPr>
          <a:xfrm rot="1674705">
            <a:off x="2727666" y="2868797"/>
            <a:ext cx="261724" cy="2479533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0" name="59 CuadroTexto"/>
          <p:cNvSpPr txBox="1"/>
          <p:nvPr/>
        </p:nvSpPr>
        <p:spPr>
          <a:xfrm>
            <a:off x="4736604" y="5065163"/>
            <a:ext cx="1460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Interaction network</a:t>
            </a:r>
          </a:p>
        </p:txBody>
      </p:sp>
      <p:sp>
        <p:nvSpPr>
          <p:cNvPr id="61" name="60 Flecha abajo"/>
          <p:cNvSpPr/>
          <p:nvPr/>
        </p:nvSpPr>
        <p:spPr>
          <a:xfrm rot="19721109">
            <a:off x="5853889" y="2793357"/>
            <a:ext cx="261724" cy="3255371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824771" y="3515469"/>
            <a:ext cx="137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Diagnostic</a:t>
            </a:r>
          </a:p>
        </p:txBody>
      </p:sp>
    </p:spTree>
    <p:extLst>
      <p:ext uri="{BB962C8B-B14F-4D97-AF65-F5344CB8AC3E}">
        <p14:creationId xmlns:p14="http://schemas.microsoft.com/office/powerpoint/2010/main" val="391010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8748464" y="1635567"/>
            <a:ext cx="395536" cy="50912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7" t="10529" r="17761" b="4183"/>
          <a:stretch/>
        </p:blipFill>
        <p:spPr bwMode="auto">
          <a:xfrm>
            <a:off x="1331640" y="2340982"/>
            <a:ext cx="3062752" cy="384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Babelomics in the </a:t>
            </a:r>
            <a:r>
              <a:rPr lang="en-US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Maniatis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683568" y="980728"/>
            <a:ext cx="7704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The Babelomics suite of programs becomes a classic. Now is cited as a method in the last edition of </a:t>
            </a:r>
            <a:r>
              <a:rPr lang="en-US" sz="1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Molecular Cloning</a:t>
            </a:r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the popular </a:t>
            </a:r>
            <a:r>
              <a:rPr lang="en-US" sz="1800" b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Maniatis</a:t>
            </a:r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. The protocol 4 of chapter 8, Expression Profiling by Microarray and RNA-</a:t>
            </a:r>
            <a:r>
              <a:rPr lang="en-US" sz="1800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seq</a:t>
            </a:r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contains a description on how to use Babelomics to analyze expression data.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1331640" y="6237312"/>
            <a:ext cx="309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8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High impact developments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879" y="2340982"/>
            <a:ext cx="2995545" cy="3841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44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1 Título"/>
          <p:cNvSpPr>
            <a:spLocks noGrp="1"/>
          </p:cNvSpPr>
          <p:nvPr>
            <p:ph type="title"/>
          </p:nvPr>
        </p:nvSpPr>
        <p:spPr>
          <a:xfrm>
            <a:off x="685800" y="142875"/>
            <a:ext cx="8029575" cy="1500188"/>
          </a:xfrm>
        </p:spPr>
        <p:txBody>
          <a:bodyPr/>
          <a:lstStyle/>
          <a:p>
            <a:r>
              <a:rPr lang="en-GB" altLang="en-US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SOCIAL</a:t>
            </a:r>
            <a:r>
              <a:rPr lang="en-GB" altLang="en-US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</a:t>
            </a:r>
            <a:br>
              <a:rPr lang="en-GB" altLang="en-US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en-GB" altLang="en-US" sz="32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MDA group in Linked-in</a:t>
            </a:r>
            <a:br>
              <a:rPr lang="en-GB" altLang="en-US" sz="32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en-GB" altLang="en-US" sz="32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Babelomics group in Facebook and twitter</a:t>
            </a:r>
            <a:endParaRPr lang="en-GB" altLang="en-US" dirty="0" smtClean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638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928813"/>
            <a:ext cx="5486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0" b="3320"/>
          <a:stretch>
            <a:fillRect/>
          </a:stretch>
        </p:blipFill>
        <p:spPr bwMode="auto">
          <a:xfrm>
            <a:off x="3571875" y="2857500"/>
            <a:ext cx="520065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661248"/>
            <a:ext cx="576064" cy="561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1043608" y="5661248"/>
            <a:ext cx="2384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@</a:t>
            </a:r>
            <a:r>
              <a:rPr lang="en-US" dirty="0" err="1" smtClean="0">
                <a:solidFill>
                  <a:schemeClr val="bg1"/>
                </a:solidFill>
              </a:rPr>
              <a:t>babelomics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4"/>
          <p:cNvSpPr>
            <a:spLocks noGrp="1" noChangeArrowheads="1"/>
          </p:cNvSpPr>
          <p:nvPr>
            <p:ph type="title"/>
          </p:nvPr>
        </p:nvSpPr>
        <p:spPr>
          <a:xfrm>
            <a:off x="285750" y="152400"/>
            <a:ext cx="6381750" cy="1143000"/>
          </a:xfrm>
        </p:spPr>
        <p:txBody>
          <a:bodyPr/>
          <a:lstStyle/>
          <a:p>
            <a:pPr eaLnBrk="1" hangingPunct="1"/>
            <a:r>
              <a:rPr lang="en-GB" altLang="en-US" sz="6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</p:txBody>
      </p:sp>
      <p:sp>
        <p:nvSpPr>
          <p:cNvPr id="111619" name="Text Box 5"/>
          <p:cNvSpPr txBox="1">
            <a:spLocks noChangeArrowheads="1"/>
          </p:cNvSpPr>
          <p:nvPr/>
        </p:nvSpPr>
        <p:spPr bwMode="auto">
          <a:xfrm>
            <a:off x="228600" y="3417888"/>
            <a:ext cx="853440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GB" altLang="en-US" sz="2800">
                <a:solidFill>
                  <a:srgbClr val="438086"/>
                </a:solidFill>
                <a:latin typeface="Times New Roman" pitchFamily="18" charset="0"/>
              </a:rPr>
              <a:t>The introduction and popularisation of high-throughput techniques has drastically changed the way in which biological problems </a:t>
            </a:r>
            <a:r>
              <a:rPr lang="en-GB" altLang="en-US" sz="2800" b="1">
                <a:solidFill>
                  <a:srgbClr val="FF0000"/>
                </a:solidFill>
                <a:latin typeface="Times New Roman" pitchFamily="18" charset="0"/>
              </a:rPr>
              <a:t>can</a:t>
            </a:r>
            <a:r>
              <a:rPr lang="en-GB" altLang="en-US" sz="2800">
                <a:solidFill>
                  <a:srgbClr val="438086"/>
                </a:solidFill>
                <a:latin typeface="Times New Roman" pitchFamily="18" charset="0"/>
              </a:rPr>
              <a:t> be addressed and hypotheses </a:t>
            </a:r>
            <a:r>
              <a:rPr lang="en-GB" altLang="en-US" sz="2800" b="1">
                <a:solidFill>
                  <a:srgbClr val="FF0000"/>
                </a:solidFill>
                <a:latin typeface="Times New Roman" pitchFamily="18" charset="0"/>
              </a:rPr>
              <a:t>can</a:t>
            </a:r>
            <a:r>
              <a:rPr lang="en-GB" altLang="en-US" sz="2800">
                <a:solidFill>
                  <a:srgbClr val="438086"/>
                </a:solidFill>
                <a:latin typeface="Times New Roman" pitchFamily="18" charset="0"/>
              </a:rPr>
              <a:t> be tested. </a:t>
            </a:r>
          </a:p>
          <a:p>
            <a:pPr algn="l">
              <a:spcBef>
                <a:spcPct val="50000"/>
              </a:spcBef>
            </a:pPr>
            <a:r>
              <a:rPr lang="en-GB" altLang="en-US" sz="2800">
                <a:solidFill>
                  <a:srgbClr val="CC0000"/>
                </a:solidFill>
                <a:latin typeface="Times New Roman" pitchFamily="18" charset="0"/>
              </a:rPr>
              <a:t>But not necessarily the way in which we really address or test them…</a:t>
            </a:r>
          </a:p>
        </p:txBody>
      </p:sp>
      <p:sp>
        <p:nvSpPr>
          <p:cNvPr id="111620" name="5 CuadroTexto"/>
          <p:cNvSpPr txBox="1">
            <a:spLocks noChangeArrowheads="1"/>
          </p:cNvSpPr>
          <p:nvPr/>
        </p:nvSpPr>
        <p:spPr bwMode="auto">
          <a:xfrm>
            <a:off x="357188" y="1428750"/>
            <a:ext cx="6000750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en-US" sz="2800" b="1">
                <a:solidFill>
                  <a:srgbClr val="000000"/>
                </a:solidFill>
              </a:rPr>
              <a:t>The road of excess leads to the palace of wisdom </a:t>
            </a:r>
          </a:p>
          <a:p>
            <a:pPr algn="l">
              <a:spcBef>
                <a:spcPct val="50000"/>
              </a:spcBef>
            </a:pPr>
            <a:r>
              <a:rPr lang="en-US" altLang="en-US">
                <a:solidFill>
                  <a:srgbClr val="000000"/>
                </a:solidFill>
              </a:rPr>
              <a:t>(</a:t>
            </a:r>
            <a:r>
              <a:rPr lang="en-US" altLang="en-US" sz="2000" i="1">
                <a:solidFill>
                  <a:srgbClr val="000000"/>
                </a:solidFill>
              </a:rPr>
              <a:t>William Blake, 28 November 1757 – 12 August 1827, poet, painter, and printmaker</a:t>
            </a:r>
            <a:r>
              <a:rPr lang="es-ES_tradnl" altLang="en-US">
                <a:solidFill>
                  <a:srgbClr val="000000"/>
                </a:solidFill>
              </a:rPr>
              <a:t>)</a:t>
            </a:r>
          </a:p>
        </p:txBody>
      </p:sp>
      <p:pic>
        <p:nvPicPr>
          <p:cNvPr id="11162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214313"/>
            <a:ext cx="2362200" cy="30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3" descr="C:\ximo\documentos\CIPF\logos\PFCIrgb72-3.jpg"/>
          <p:cNvPicPr>
            <a:picLocks noChangeAspect="1" noChangeArrowheads="1"/>
          </p:cNvPicPr>
          <p:nvPr/>
        </p:nvPicPr>
        <p:blipFill>
          <a:blip r:embed="rId2" cstate="print"/>
          <a:srcRect l="13333" t="19917" r="14999" b="20332"/>
          <a:stretch>
            <a:fillRect/>
          </a:stretch>
        </p:blipFill>
        <p:spPr bwMode="auto">
          <a:xfrm>
            <a:off x="0" y="-5134"/>
            <a:ext cx="1145157" cy="697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>
          <a:xfrm>
            <a:off x="1455738" y="44624"/>
            <a:ext cx="7508750" cy="1171292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Computational Genomics Department at the Centro de </a:t>
            </a:r>
            <a:r>
              <a:rPr lang="en-US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Investigación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Príncipe Felipe (CIPF), Valencia, Spain, and…</a:t>
            </a:r>
          </a:p>
        </p:txBody>
      </p:sp>
      <p:sp>
        <p:nvSpPr>
          <p:cNvPr id="58373" name="Text Box 6"/>
          <p:cNvSpPr txBox="1">
            <a:spLocks noChangeArrowheads="1"/>
          </p:cNvSpPr>
          <p:nvPr/>
        </p:nvSpPr>
        <p:spPr bwMode="auto">
          <a:xfrm>
            <a:off x="52482" y="4203659"/>
            <a:ext cx="4342540" cy="1323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0" tIns="45711" rIns="91420" bIns="45711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0000"/>
                </a:solidFill>
                <a:ea typeface="ＭＳ Ｐゴシック" pitchFamily="34" charset="-128"/>
              </a:rPr>
              <a:t>...the INB, National Institute of Bioinformatics (Functional Genomics Node) </a:t>
            </a:r>
          </a:p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000000"/>
                </a:solidFill>
                <a:ea typeface="ＭＳ Ｐゴシック" pitchFamily="34" charset="-128"/>
              </a:rPr>
              <a:t>and the </a:t>
            </a:r>
            <a:r>
              <a:rPr lang="en-US" sz="1600" b="1" dirty="0" err="1">
                <a:solidFill>
                  <a:srgbClr val="000000"/>
                </a:solidFill>
                <a:ea typeface="ＭＳ Ｐゴシック" pitchFamily="34" charset="-128"/>
              </a:rPr>
              <a:t>BiER</a:t>
            </a:r>
            <a:r>
              <a:rPr lang="en-US" sz="1600" b="1" dirty="0">
                <a:solidFill>
                  <a:srgbClr val="000000"/>
                </a:solidFill>
                <a:ea typeface="ＭＳ Ｐゴシック" pitchFamily="34" charset="-128"/>
              </a:rPr>
              <a:t> (CIBERER Network of Centers for Rare Diseases), and…</a:t>
            </a:r>
          </a:p>
        </p:txBody>
      </p:sp>
      <p:sp>
        <p:nvSpPr>
          <p:cNvPr id="17" name="16 Rectángulo"/>
          <p:cNvSpPr/>
          <p:nvPr/>
        </p:nvSpPr>
        <p:spPr>
          <a:xfrm>
            <a:off x="0" y="5527080"/>
            <a:ext cx="9144000" cy="133092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0" tIns="45706" rIns="91410" bIns="45706" anchor="ctr"/>
          <a:lstStyle/>
          <a:p>
            <a:pPr>
              <a:spcBef>
                <a:spcPct val="50000"/>
              </a:spcBef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8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9563" y="6286500"/>
            <a:ext cx="1214437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4913"/>
            <a:ext cx="1143000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05773" y="5589240"/>
            <a:ext cx="1468961" cy="607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23 Imagen" descr="logoHPC4G_b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64162" y="6231561"/>
            <a:ext cx="1420206" cy="634380"/>
          </a:xfrm>
          <a:prstGeom prst="rect">
            <a:avLst/>
          </a:prstGeom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7" cstate="print"/>
          <a:srcRect b="31035"/>
          <a:stretch>
            <a:fillRect/>
          </a:stretch>
        </p:blipFill>
        <p:spPr bwMode="auto">
          <a:xfrm>
            <a:off x="3916590" y="6134093"/>
            <a:ext cx="1440160" cy="710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1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20775" y="6286500"/>
            <a:ext cx="6651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46" descr="Bull_LightBground_quadri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320880" y="6302606"/>
            <a:ext cx="1051319" cy="4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6165676"/>
            <a:ext cx="990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0" y="692696"/>
            <a:ext cx="1619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@</a:t>
            </a:r>
            <a:r>
              <a:rPr lang="en-US" sz="1400" dirty="0" err="1">
                <a:solidFill>
                  <a:prstClr val="black"/>
                </a:solidFill>
              </a:rPr>
              <a:t>xdopazo</a:t>
            </a:r>
            <a:endParaRPr lang="en-US" sz="1400" dirty="0">
              <a:solidFill>
                <a:prstClr val="black"/>
              </a:solidFill>
            </a:endParaRPr>
          </a:p>
          <a:p>
            <a:r>
              <a:rPr lang="en-US" sz="1400" dirty="0">
                <a:solidFill>
                  <a:prstClr val="black"/>
                </a:solidFill>
              </a:rPr>
              <a:t>@</a:t>
            </a:r>
            <a:r>
              <a:rPr lang="en-US" sz="1400" dirty="0" err="1">
                <a:solidFill>
                  <a:prstClr val="black"/>
                </a:solidFill>
              </a:rPr>
              <a:t>bioinfocipf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35" y="5570870"/>
            <a:ext cx="1808969" cy="5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213" y="5988639"/>
            <a:ext cx="835526" cy="877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4" y="1268760"/>
            <a:ext cx="4067944" cy="2839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" y="5661248"/>
            <a:ext cx="1907693" cy="500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4377350" y="4019580"/>
            <a:ext cx="4094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ea typeface="ＭＳ Ｐゴシック" pitchFamily="34" charset="-128"/>
              </a:rPr>
              <a:t>… Ignacio Medina</a:t>
            </a:r>
          </a:p>
          <a:p>
            <a:r>
              <a:rPr lang="en-GB" sz="1600" b="1" dirty="0">
                <a:solidFill>
                  <a:srgbClr val="000000"/>
                </a:solidFill>
                <a:ea typeface="ＭＳ Ｐゴシック" pitchFamily="34" charset="-128"/>
              </a:rPr>
              <a:t>Head of Computational Biology Lab, </a:t>
            </a:r>
            <a:r>
              <a:rPr lang="en-GB" sz="1600" b="1" dirty="0" smtClean="0">
                <a:solidFill>
                  <a:srgbClr val="000000"/>
                </a:solidFill>
                <a:ea typeface="ＭＳ Ｐゴシック" pitchFamily="34" charset="-128"/>
              </a:rPr>
              <a:t>HPC Services</a:t>
            </a:r>
            <a:endParaRPr lang="en-GB" sz="1600" b="1" dirty="0">
              <a:solidFill>
                <a:srgbClr val="000000"/>
              </a:solidFill>
              <a:ea typeface="ＭＳ Ｐゴシック" pitchFamily="34" charset="-128"/>
            </a:endParaRPr>
          </a:p>
          <a:p>
            <a:r>
              <a:rPr lang="en-GB" sz="1600" b="1" dirty="0">
                <a:solidFill>
                  <a:srgbClr val="000000"/>
                </a:solidFill>
                <a:ea typeface="ＭＳ Ｐゴシック" pitchFamily="34" charset="-128"/>
              </a:rPr>
              <a:t>University of Cambridge, UK</a:t>
            </a:r>
          </a:p>
          <a:p>
            <a:endParaRPr lang="en-GB" sz="1600" b="1" dirty="0">
              <a:solidFill>
                <a:srgbClr val="000000"/>
              </a:solidFill>
              <a:ea typeface="ＭＳ Ｐゴシック" pitchFamily="34" charset="-128"/>
            </a:endParaRPr>
          </a:p>
          <a:p>
            <a:r>
              <a:rPr lang="en-GB" sz="1600" b="1" dirty="0">
                <a:solidFill>
                  <a:srgbClr val="000000"/>
                </a:solidFill>
                <a:ea typeface="ＭＳ Ｐゴシック" pitchFamily="34" charset="-128"/>
              </a:rPr>
              <a:t>EMBL-EBI Scientific Collaborator</a:t>
            </a:r>
            <a:endParaRPr lang="en-US" sz="1600" b="1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pic>
        <p:nvPicPr>
          <p:cNvPr id="325634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162" y="1268760"/>
            <a:ext cx="3684286" cy="2763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463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lecha circular"/>
          <p:cNvSpPr/>
          <p:nvPr/>
        </p:nvSpPr>
        <p:spPr>
          <a:xfrm flipH="1">
            <a:off x="1285875" y="1071563"/>
            <a:ext cx="5643563" cy="4643437"/>
          </a:xfrm>
          <a:prstGeom prst="circularArrow">
            <a:avLst>
              <a:gd name="adj1" fmla="val 13489"/>
              <a:gd name="adj2" fmla="val 1120021"/>
              <a:gd name="adj3" fmla="val 11590735"/>
              <a:gd name="adj4" fmla="val 18067169"/>
              <a:gd name="adj5" fmla="val 125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0" tIns="45697" rIns="91390" bIns="45697" anchor="ctr"/>
          <a:lstStyle/>
          <a:p>
            <a:pPr>
              <a:spcBef>
                <a:spcPct val="50000"/>
              </a:spcBef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89091" name="Picture 2"/>
          <p:cNvPicPr>
            <a:picLocks noChangeAspect="1" noChangeArrowheads="1"/>
          </p:cNvPicPr>
          <p:nvPr/>
        </p:nvPicPr>
        <p:blipFill>
          <a:blip r:embed="rId2" cstate="print"/>
          <a:srcRect t="31425" r="52968" b="36621"/>
          <a:stretch>
            <a:fillRect/>
          </a:stretch>
        </p:blipFill>
        <p:spPr bwMode="auto">
          <a:xfrm>
            <a:off x="5000625" y="1214438"/>
            <a:ext cx="914400" cy="10588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2590800" y="2867025"/>
            <a:ext cx="3429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3200">
                <a:solidFill>
                  <a:srgbClr val="000000"/>
                </a:solidFill>
                <a:latin typeface="Arial Rounded MT Bold" pitchFamily="34" charset="0"/>
              </a:rPr>
              <a:t>From genotype to phenotype.</a:t>
            </a:r>
            <a:r>
              <a:rPr lang="en-GB" altLang="en-US" sz="2800">
                <a:solidFill>
                  <a:srgbClr val="000000"/>
                </a:solidFill>
                <a:latin typeface="Arial Rounded MT Bold" pitchFamily="34" charset="0"/>
              </a:rPr>
              <a:t> </a:t>
            </a:r>
            <a:endParaRPr lang="en-GB" altLang="en-US" sz="700">
              <a:solidFill>
                <a:srgbClr val="000000"/>
              </a:solidFill>
              <a:latin typeface="Arial Rounded MT Bold" pitchFamily="34" charset="0"/>
            </a:endParaRPr>
          </a:p>
        </p:txBody>
      </p:sp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1357313"/>
            <a:ext cx="623888" cy="104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9094" name="Picture 6" descr="C:\jose_luis\liPKC\p62-250699\pkcimag1\zpkc_atpbssup2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5105400"/>
            <a:ext cx="1905000" cy="13827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914400" y="3084513"/>
            <a:ext cx="1676400" cy="5762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700">
                <a:solidFill>
                  <a:srgbClr val="000000"/>
                </a:solidFill>
              </a:rPr>
              <a:t>&gt;protein kunase</a:t>
            </a:r>
          </a:p>
          <a:p>
            <a:pPr>
              <a:spcBef>
                <a:spcPct val="50000"/>
              </a:spcBef>
            </a:pPr>
            <a:r>
              <a:rPr lang="en-GB" altLang="en-US" sz="700">
                <a:solidFill>
                  <a:srgbClr val="000000"/>
                </a:solidFill>
              </a:rPr>
              <a:t>acctgttgatggcgacagggactgtatgctgatctatgctgatgcatgcatgctgactactgatgtgggggctattgacttgatgtctatc....</a:t>
            </a:r>
          </a:p>
        </p:txBody>
      </p:sp>
      <p:sp>
        <p:nvSpPr>
          <p:cNvPr id="112648" name="Text Box 8"/>
          <p:cNvSpPr txBox="1">
            <a:spLocks noChangeArrowheads="1"/>
          </p:cNvSpPr>
          <p:nvPr/>
        </p:nvSpPr>
        <p:spPr bwMode="auto">
          <a:xfrm>
            <a:off x="500063" y="2286000"/>
            <a:ext cx="2209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00"/>
                </a:solidFill>
              </a:rPr>
              <a:t>…code for proteins...</a:t>
            </a:r>
          </a:p>
        </p:txBody>
      </p:sp>
      <p:sp>
        <p:nvSpPr>
          <p:cNvPr id="112649" name="Text Box 9"/>
          <p:cNvSpPr txBox="1">
            <a:spLocks noChangeArrowheads="1"/>
          </p:cNvSpPr>
          <p:nvPr/>
        </p:nvSpPr>
        <p:spPr bwMode="auto">
          <a:xfrm>
            <a:off x="457200" y="4251325"/>
            <a:ext cx="3124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00"/>
                </a:solidFill>
              </a:rPr>
              <a:t>…whose structure accounts for function...</a:t>
            </a:r>
          </a:p>
        </p:txBody>
      </p:sp>
      <p:sp>
        <p:nvSpPr>
          <p:cNvPr id="112650" name="Text Box 10"/>
          <p:cNvSpPr txBox="1">
            <a:spLocks noChangeArrowheads="1"/>
          </p:cNvSpPr>
          <p:nvPr/>
        </p:nvSpPr>
        <p:spPr bwMode="auto">
          <a:xfrm>
            <a:off x="1571625" y="1428750"/>
            <a:ext cx="1828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00"/>
                </a:solidFill>
              </a:rPr>
              <a:t>Genes in the DNA...</a:t>
            </a:r>
          </a:p>
        </p:txBody>
      </p:sp>
      <p:sp>
        <p:nvSpPr>
          <p:cNvPr id="112651" name="Text Box 11"/>
          <p:cNvSpPr txBox="1">
            <a:spLocks noChangeArrowheads="1"/>
          </p:cNvSpPr>
          <p:nvPr/>
        </p:nvSpPr>
        <p:spPr bwMode="auto">
          <a:xfrm>
            <a:off x="5181600" y="4327525"/>
            <a:ext cx="312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00"/>
                </a:solidFill>
              </a:rPr>
              <a:t>…plus the environment...</a:t>
            </a:r>
          </a:p>
        </p:txBody>
      </p:sp>
      <p:sp>
        <p:nvSpPr>
          <p:cNvPr id="112652" name="Text Box 12"/>
          <p:cNvSpPr txBox="1">
            <a:spLocks noChangeArrowheads="1"/>
          </p:cNvSpPr>
          <p:nvPr/>
        </p:nvSpPr>
        <p:spPr bwMode="auto">
          <a:xfrm>
            <a:off x="5791200" y="2193925"/>
            <a:ext cx="312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00"/>
                </a:solidFill>
              </a:rPr>
              <a:t>…produces the final phenotype</a:t>
            </a:r>
          </a:p>
        </p:txBody>
      </p:sp>
      <p:sp>
        <p:nvSpPr>
          <p:cNvPr id="112653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9144000" cy="1143001"/>
          </a:xfrm>
        </p:spPr>
        <p:txBody>
          <a:bodyPr/>
          <a:lstStyle/>
          <a:p>
            <a:pPr eaLnBrk="1" hangingPunct="1"/>
            <a:r>
              <a:rPr lang="en-US" altLang="en-US" sz="3600" smtClean="0">
                <a:latin typeface="Arial Rounded MT Bold" pitchFamily="34" charset="0"/>
              </a:rPr>
              <a:t>Where do we come from?</a:t>
            </a:r>
            <a:br>
              <a:rPr lang="en-US" altLang="en-US" sz="3600" smtClean="0">
                <a:latin typeface="Arial Rounded MT Bold" pitchFamily="34" charset="0"/>
              </a:rPr>
            </a:br>
            <a:r>
              <a:rPr lang="en-US" altLang="en-US" sz="3600" smtClean="0">
                <a:latin typeface="Arial Rounded MT Bold" pitchFamily="34" charset="0"/>
              </a:rPr>
              <a:t>The pre-genomics paradigm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Flecha circular"/>
          <p:cNvSpPr/>
          <p:nvPr/>
        </p:nvSpPr>
        <p:spPr>
          <a:xfrm flipH="1">
            <a:off x="1285875" y="1071563"/>
            <a:ext cx="5643563" cy="4643437"/>
          </a:xfrm>
          <a:prstGeom prst="circularArrow">
            <a:avLst>
              <a:gd name="adj1" fmla="val 13489"/>
              <a:gd name="adj2" fmla="val 1120021"/>
              <a:gd name="adj3" fmla="val 11590735"/>
              <a:gd name="adj4" fmla="val 18067169"/>
              <a:gd name="adj5" fmla="val 1250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0" tIns="45697" rIns="91390" bIns="45697" anchor="ctr"/>
          <a:lstStyle/>
          <a:p>
            <a:pPr>
              <a:spcBef>
                <a:spcPct val="50000"/>
              </a:spcBef>
              <a:defRPr/>
            </a:pPr>
            <a:endParaRPr lang="en-US">
              <a:solidFill>
                <a:prstClr val="black"/>
              </a:solidFill>
            </a:endParaRPr>
          </a:p>
        </p:txBody>
      </p:sp>
      <p:pic>
        <p:nvPicPr>
          <p:cNvPr id="1136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5" r="52968" b="36621"/>
          <a:stretch>
            <a:fillRect/>
          </a:stretch>
        </p:blipFill>
        <p:spPr bwMode="auto">
          <a:xfrm>
            <a:off x="5000625" y="1214438"/>
            <a:ext cx="914400" cy="105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8" name="Text Box 4"/>
          <p:cNvSpPr txBox="1">
            <a:spLocks noChangeArrowheads="1"/>
          </p:cNvSpPr>
          <p:nvPr/>
        </p:nvSpPr>
        <p:spPr bwMode="auto">
          <a:xfrm>
            <a:off x="2590800" y="2867025"/>
            <a:ext cx="3429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3200">
                <a:solidFill>
                  <a:srgbClr val="000000"/>
                </a:solidFill>
              </a:rPr>
              <a:t>From genotype to phenotype.</a:t>
            </a:r>
            <a:r>
              <a:rPr lang="en-GB" altLang="en-US" sz="2800">
                <a:solidFill>
                  <a:srgbClr val="000000"/>
                </a:solidFill>
              </a:rPr>
              <a:t> </a:t>
            </a:r>
            <a:endParaRPr lang="en-GB" altLang="en-US" sz="700">
              <a:solidFill>
                <a:srgbClr val="000000"/>
              </a:solidFill>
            </a:endParaRPr>
          </a:p>
        </p:txBody>
      </p:sp>
      <p:pic>
        <p:nvPicPr>
          <p:cNvPr id="1136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357313"/>
            <a:ext cx="623888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70" name="Picture 6" descr="C:\jose_luis\liPKC\p62-250699\pkcimag1\zpkc_atpbssup2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5105400"/>
            <a:ext cx="1905000" cy="138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71" name="Text Box 7"/>
          <p:cNvSpPr txBox="1">
            <a:spLocks noChangeArrowheads="1"/>
          </p:cNvSpPr>
          <p:nvPr/>
        </p:nvSpPr>
        <p:spPr bwMode="auto">
          <a:xfrm>
            <a:off x="914400" y="3084513"/>
            <a:ext cx="1676400" cy="5762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700">
                <a:solidFill>
                  <a:srgbClr val="000000"/>
                </a:solidFill>
              </a:rPr>
              <a:t>&gt;protein kunase</a:t>
            </a:r>
          </a:p>
          <a:p>
            <a:pPr>
              <a:spcBef>
                <a:spcPct val="50000"/>
              </a:spcBef>
            </a:pPr>
            <a:r>
              <a:rPr lang="en-GB" altLang="en-US" sz="700">
                <a:solidFill>
                  <a:srgbClr val="000000"/>
                </a:solidFill>
              </a:rPr>
              <a:t>acctgttgatggcgacagggactgtatgctgatctatgctgatgcatgcatgctgactactgatgtgggggctattgacttgatgtctatc....</a:t>
            </a:r>
          </a:p>
        </p:txBody>
      </p:sp>
      <p:sp>
        <p:nvSpPr>
          <p:cNvPr id="113672" name="Text Box 8"/>
          <p:cNvSpPr txBox="1">
            <a:spLocks noChangeArrowheads="1"/>
          </p:cNvSpPr>
          <p:nvPr/>
        </p:nvSpPr>
        <p:spPr bwMode="auto">
          <a:xfrm>
            <a:off x="500063" y="2286000"/>
            <a:ext cx="2209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00"/>
                </a:solidFill>
              </a:rPr>
              <a:t>…code for proteins...</a:t>
            </a:r>
          </a:p>
        </p:txBody>
      </p:sp>
      <p:sp>
        <p:nvSpPr>
          <p:cNvPr id="113673" name="Text Box 9"/>
          <p:cNvSpPr txBox="1">
            <a:spLocks noChangeArrowheads="1"/>
          </p:cNvSpPr>
          <p:nvPr/>
        </p:nvSpPr>
        <p:spPr bwMode="auto">
          <a:xfrm>
            <a:off x="457200" y="4251325"/>
            <a:ext cx="3124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00"/>
                </a:solidFill>
              </a:rPr>
              <a:t>…whose structure accounts for function...</a:t>
            </a:r>
          </a:p>
        </p:txBody>
      </p:sp>
      <p:sp>
        <p:nvSpPr>
          <p:cNvPr id="113674" name="Text Box 10"/>
          <p:cNvSpPr txBox="1">
            <a:spLocks noChangeArrowheads="1"/>
          </p:cNvSpPr>
          <p:nvPr/>
        </p:nvSpPr>
        <p:spPr bwMode="auto">
          <a:xfrm>
            <a:off x="1571625" y="1428750"/>
            <a:ext cx="1828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00"/>
                </a:solidFill>
              </a:rPr>
              <a:t>Genes in the DNA...</a:t>
            </a:r>
          </a:p>
        </p:txBody>
      </p:sp>
      <p:sp>
        <p:nvSpPr>
          <p:cNvPr id="113675" name="Text Box 11"/>
          <p:cNvSpPr txBox="1">
            <a:spLocks noChangeArrowheads="1"/>
          </p:cNvSpPr>
          <p:nvPr/>
        </p:nvSpPr>
        <p:spPr bwMode="auto">
          <a:xfrm>
            <a:off x="5181600" y="4327525"/>
            <a:ext cx="312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00"/>
                </a:solidFill>
              </a:rPr>
              <a:t>…plus the environment...</a:t>
            </a:r>
          </a:p>
        </p:txBody>
      </p:sp>
      <p:sp>
        <p:nvSpPr>
          <p:cNvPr id="113676" name="Text Box 12"/>
          <p:cNvSpPr txBox="1">
            <a:spLocks noChangeArrowheads="1"/>
          </p:cNvSpPr>
          <p:nvPr/>
        </p:nvSpPr>
        <p:spPr bwMode="auto">
          <a:xfrm>
            <a:off x="5791200" y="2193925"/>
            <a:ext cx="3124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00"/>
                </a:solidFill>
              </a:rPr>
              <a:t>…produces the final phenotype</a:t>
            </a:r>
          </a:p>
        </p:txBody>
      </p:sp>
      <p:sp>
        <p:nvSpPr>
          <p:cNvPr id="113677" name="Rectangle 13"/>
          <p:cNvSpPr>
            <a:spLocks noGrp="1" noChangeArrowheads="1"/>
          </p:cNvSpPr>
          <p:nvPr>
            <p:ph type="title"/>
          </p:nvPr>
        </p:nvSpPr>
        <p:spPr>
          <a:xfrm>
            <a:off x="0" y="-71438"/>
            <a:ext cx="9144000" cy="1143001"/>
          </a:xfrm>
        </p:spPr>
        <p:txBody>
          <a:bodyPr/>
          <a:lstStyle/>
          <a:p>
            <a:pPr eaLnBrk="1" hangingPunct="1"/>
            <a:r>
              <a:rPr lang="en-US" altLang="en-US" sz="2800" smtClean="0">
                <a:latin typeface="Arial Rounded MT Bold" pitchFamily="34" charset="0"/>
              </a:rPr>
              <a:t>Reduccionistic approach to link causes (genome) to effects (phenotype) through actions (function)</a:t>
            </a:r>
          </a:p>
        </p:txBody>
      </p:sp>
      <p:grpSp>
        <p:nvGrpSpPr>
          <p:cNvPr id="113678" name="18 Grupo"/>
          <p:cNvGrpSpPr>
            <a:grpSpLocks/>
          </p:cNvGrpSpPr>
          <p:nvPr/>
        </p:nvGrpSpPr>
        <p:grpSpPr bwMode="auto">
          <a:xfrm>
            <a:off x="0" y="571500"/>
            <a:ext cx="9144000" cy="6286500"/>
            <a:chOff x="0" y="571500"/>
            <a:chExt cx="9144000" cy="6286500"/>
          </a:xfrm>
        </p:grpSpPr>
        <p:sp>
          <p:nvSpPr>
            <p:cNvPr id="14" name="13 Rectángulo"/>
            <p:cNvSpPr/>
            <p:nvPr/>
          </p:nvSpPr>
          <p:spPr>
            <a:xfrm>
              <a:off x="0" y="1071563"/>
              <a:ext cx="9144000" cy="5786437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spcBef>
                  <a:spcPct val="50000"/>
                </a:spcBef>
                <a:defRPr/>
              </a:pPr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5" name="14 Flecha circular"/>
            <p:cNvSpPr/>
            <p:nvPr/>
          </p:nvSpPr>
          <p:spPr bwMode="auto">
            <a:xfrm flipH="1">
              <a:off x="785813" y="571500"/>
              <a:ext cx="6929437" cy="5643563"/>
            </a:xfrm>
            <a:prstGeom prst="circularArrow">
              <a:avLst>
                <a:gd name="adj1" fmla="val 10724"/>
                <a:gd name="adj2" fmla="val 1347254"/>
                <a:gd name="adj3" fmla="val 12075674"/>
                <a:gd name="adj4" fmla="val 18420688"/>
                <a:gd name="adj5" fmla="val 12500"/>
              </a:avLst>
            </a:prstGeom>
            <a:solidFill>
              <a:schemeClr val="bg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spcBef>
                  <a:spcPct val="50000"/>
                </a:spcBef>
                <a:defRPr/>
              </a:pPr>
              <a:endParaRPr lang="es-ES_tradnl">
                <a:solidFill>
                  <a:srgbClr val="FFFFFF"/>
                </a:solidFill>
              </a:endParaRPr>
            </a:p>
          </p:txBody>
        </p:sp>
        <p:sp>
          <p:nvSpPr>
            <p:cNvPr id="16" name="15 Elipse"/>
            <p:cNvSpPr/>
            <p:nvPr/>
          </p:nvSpPr>
          <p:spPr>
            <a:xfrm>
              <a:off x="1214438" y="1071563"/>
              <a:ext cx="2786062" cy="121443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spcBef>
                  <a:spcPct val="50000"/>
                </a:spcBef>
                <a:defRPr/>
              </a:pPr>
              <a:r>
                <a:rPr lang="en-GB" sz="3200" dirty="0">
                  <a:solidFill>
                    <a:prstClr val="black"/>
                  </a:solidFill>
                </a:rPr>
                <a:t>Causes</a:t>
              </a:r>
            </a:p>
          </p:txBody>
        </p:sp>
        <p:sp>
          <p:nvSpPr>
            <p:cNvPr id="17" name="16 Elipse"/>
            <p:cNvSpPr/>
            <p:nvPr/>
          </p:nvSpPr>
          <p:spPr>
            <a:xfrm>
              <a:off x="3000375" y="4857750"/>
              <a:ext cx="2786063" cy="121443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spcBef>
                  <a:spcPct val="50000"/>
                </a:spcBef>
                <a:defRPr/>
              </a:pPr>
              <a:r>
                <a:rPr lang="en-GB" sz="3200" dirty="0">
                  <a:solidFill>
                    <a:prstClr val="black"/>
                  </a:solidFill>
                </a:rPr>
                <a:t>Function</a:t>
              </a:r>
            </a:p>
          </p:txBody>
        </p:sp>
        <p:sp>
          <p:nvSpPr>
            <p:cNvPr id="18" name="17 Elipse"/>
            <p:cNvSpPr/>
            <p:nvPr/>
          </p:nvSpPr>
          <p:spPr>
            <a:xfrm>
              <a:off x="4429125" y="1071563"/>
              <a:ext cx="2786063" cy="121443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spcBef>
                  <a:spcPct val="50000"/>
                </a:spcBef>
                <a:defRPr/>
              </a:pPr>
              <a:r>
                <a:rPr lang="en-GB" sz="3200" dirty="0">
                  <a:solidFill>
                    <a:prstClr val="black"/>
                  </a:solidFill>
                </a:rPr>
                <a:t>Effects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3" y="3419343"/>
            <a:ext cx="6031265" cy="2817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195736" y="6232591"/>
            <a:ext cx="7344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cs typeface="Arial" pitchFamily="34" charset="0"/>
              </a:rPr>
              <a:t>http://www.economist.com/news/21631808-so-much-genetic-data-so-many-uses-genes-unzipped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8194" y="71729"/>
            <a:ext cx="8229600" cy="1143000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genome sequencing pace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531589" y="1173715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/>
            <a:r>
              <a:rPr lang="en-US" sz="1200" i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cs typeface="Arial" pitchFamily="34" charset="0"/>
              </a:rPr>
              <a:t>http://www.genome.gov/sequencingcosts/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450714"/>
            <a:ext cx="4115639" cy="3088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4831035" y="1463153"/>
            <a:ext cx="3744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/>
            <a:r>
              <a:rPr lang="en-US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NGS is matching the cost of many conventional clinical tests</a:t>
            </a:r>
          </a:p>
        </p:txBody>
      </p:sp>
    </p:spTree>
    <p:extLst>
      <p:ext uri="{BB962C8B-B14F-4D97-AF65-F5344CB8AC3E}">
        <p14:creationId xmlns:p14="http://schemas.microsoft.com/office/powerpoint/2010/main" val="240964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26 Flecha circular"/>
          <p:cNvSpPr/>
          <p:nvPr/>
        </p:nvSpPr>
        <p:spPr bwMode="auto">
          <a:xfrm flipH="1">
            <a:off x="785813" y="571500"/>
            <a:ext cx="6929437" cy="5643563"/>
          </a:xfrm>
          <a:prstGeom prst="circularArrow">
            <a:avLst>
              <a:gd name="adj1" fmla="val 10724"/>
              <a:gd name="adj2" fmla="val 1347254"/>
              <a:gd name="adj3" fmla="val 12075674"/>
              <a:gd name="adj4" fmla="val 17548209"/>
              <a:gd name="adj5" fmla="val 12500"/>
            </a:avLst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90" tIns="45697" rIns="91390" bIns="45697"/>
          <a:lstStyle/>
          <a:p>
            <a:pPr>
              <a:spcBef>
                <a:spcPct val="50000"/>
              </a:spcBef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pic>
        <p:nvPicPr>
          <p:cNvPr id="1146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609600"/>
            <a:ext cx="23622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2590800" y="2684463"/>
            <a:ext cx="34290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3200">
                <a:solidFill>
                  <a:srgbClr val="000000"/>
                </a:solidFill>
                <a:latin typeface="Arial Rounded MT Bold" pitchFamily="34" charset="0"/>
              </a:rPr>
              <a:t>From genotype to phenotype.</a:t>
            </a:r>
            <a:r>
              <a:rPr lang="en-GB" altLang="en-US" sz="2800">
                <a:solidFill>
                  <a:srgbClr val="000000"/>
                </a:solidFill>
                <a:latin typeface="Arial Rounded MT Bold" pitchFamily="34" charset="0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GB" altLang="en-US" sz="1600">
                <a:solidFill>
                  <a:srgbClr val="000000"/>
                </a:solidFill>
                <a:latin typeface="Arial Rounded MT Bold" pitchFamily="34" charset="0"/>
              </a:rPr>
              <a:t>(in the post-genomics scenario)</a:t>
            </a:r>
            <a:endParaRPr lang="en-GB" altLang="en-US" sz="700">
              <a:solidFill>
                <a:srgbClr val="000000"/>
              </a:solidFill>
              <a:latin typeface="Arial Rounded MT Bold" pitchFamily="34" charset="0"/>
            </a:endParaRPr>
          </a:p>
        </p:txBody>
      </p:sp>
      <p:pic>
        <p:nvPicPr>
          <p:cNvPr id="103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908720"/>
            <a:ext cx="623888" cy="10445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4694" name="Picture 7" descr="C:\ximo\documentos\Cursos, seminarios y charlas\oncochip\map00020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5" y="2438400"/>
            <a:ext cx="1863725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5" name="Text Box 10"/>
          <p:cNvSpPr txBox="1">
            <a:spLocks noChangeArrowheads="1"/>
          </p:cNvSpPr>
          <p:nvPr/>
        </p:nvSpPr>
        <p:spPr bwMode="auto">
          <a:xfrm>
            <a:off x="0" y="3429000"/>
            <a:ext cx="20161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44"/>
                </a:solidFill>
              </a:rPr>
              <a:t>…when they are expressed in the proper moment and place...</a:t>
            </a:r>
          </a:p>
        </p:txBody>
      </p:sp>
      <p:sp>
        <p:nvSpPr>
          <p:cNvPr id="114696" name="Text Box 11"/>
          <p:cNvSpPr txBox="1">
            <a:spLocks noChangeArrowheads="1"/>
          </p:cNvSpPr>
          <p:nvPr/>
        </p:nvSpPr>
        <p:spPr bwMode="auto">
          <a:xfrm>
            <a:off x="6934200" y="4652963"/>
            <a:ext cx="220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44"/>
                </a:solidFill>
              </a:rPr>
              <a:t>…in cooperation with other proteins…</a:t>
            </a:r>
          </a:p>
        </p:txBody>
      </p:sp>
      <p:sp>
        <p:nvSpPr>
          <p:cNvPr id="114697" name="Text Box 12"/>
          <p:cNvSpPr txBox="1">
            <a:spLocks noChangeArrowheads="1"/>
          </p:cNvSpPr>
          <p:nvPr/>
        </p:nvSpPr>
        <p:spPr bwMode="auto">
          <a:xfrm>
            <a:off x="5795963" y="3716338"/>
            <a:ext cx="3657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44"/>
                </a:solidFill>
              </a:rPr>
              <a:t>…conforming complex interaction networks...</a:t>
            </a:r>
          </a:p>
        </p:txBody>
      </p:sp>
      <p:sp>
        <p:nvSpPr>
          <p:cNvPr id="114698" name="Text Box 13"/>
          <p:cNvSpPr txBox="1">
            <a:spLocks noChangeArrowheads="1"/>
          </p:cNvSpPr>
          <p:nvPr/>
        </p:nvSpPr>
        <p:spPr bwMode="auto">
          <a:xfrm>
            <a:off x="2571750" y="90488"/>
            <a:ext cx="18288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>
                <a:solidFill>
                  <a:srgbClr val="000044"/>
                </a:solidFill>
              </a:rPr>
              <a:t>Genes in the DNA...</a:t>
            </a:r>
          </a:p>
        </p:txBody>
      </p:sp>
      <p:sp>
        <p:nvSpPr>
          <p:cNvPr id="114699" name="Text Box 14"/>
          <p:cNvSpPr txBox="1">
            <a:spLocks noChangeArrowheads="1"/>
          </p:cNvSpPr>
          <p:nvPr/>
        </p:nvSpPr>
        <p:spPr bwMode="auto">
          <a:xfrm>
            <a:off x="7239000" y="669925"/>
            <a:ext cx="19812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44"/>
                </a:solidFill>
              </a:rPr>
              <a:t>…whose final effect configures the phenotype...</a:t>
            </a:r>
          </a:p>
        </p:txBody>
      </p:sp>
      <p:sp>
        <p:nvSpPr>
          <p:cNvPr id="114700" name="Text Box 15"/>
          <p:cNvSpPr txBox="1">
            <a:spLocks noChangeArrowheads="1"/>
          </p:cNvSpPr>
          <p:nvPr/>
        </p:nvSpPr>
        <p:spPr bwMode="auto">
          <a:xfrm>
            <a:off x="6659563" y="5732463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altLang="en-US" sz="1200">
                <a:solidFill>
                  <a:srgbClr val="3366FF"/>
                </a:solidFill>
                <a:latin typeface="Times New Roman" pitchFamily="18" charset="0"/>
              </a:rPr>
              <a:t>Each protein has an average of 8 interactions</a:t>
            </a:r>
            <a:endParaRPr lang="en-GB" altLang="en-US" sz="12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114701" name="Text Box 17"/>
          <p:cNvSpPr txBox="1">
            <a:spLocks noChangeArrowheads="1"/>
          </p:cNvSpPr>
          <p:nvPr/>
        </p:nvSpPr>
        <p:spPr bwMode="auto">
          <a:xfrm>
            <a:off x="0" y="260350"/>
            <a:ext cx="2690813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s-ES_tradnl" altLang="en-US" sz="1600">
                <a:solidFill>
                  <a:srgbClr val="3366FF"/>
                </a:solidFill>
                <a:latin typeface="Times New Roman" pitchFamily="18" charset="0"/>
              </a:rPr>
              <a:t>Next Generation Sequencing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s-ES_tradnl" altLang="en-US" sz="1600">
                <a:solidFill>
                  <a:srgbClr val="3366FF"/>
                </a:solidFill>
                <a:latin typeface="Times New Roman" pitchFamily="18" charset="0"/>
              </a:rPr>
              <a:t>10</a:t>
            </a:r>
            <a:r>
              <a:rPr lang="es-ES_tradnl" altLang="en-US" sz="1600" baseline="30000">
                <a:solidFill>
                  <a:srgbClr val="3366FF"/>
                </a:solidFill>
                <a:latin typeface="Times New Roman" pitchFamily="18" charset="0"/>
              </a:rPr>
              <a:t>9</a:t>
            </a:r>
            <a:r>
              <a:rPr lang="es-ES_tradnl" altLang="en-US" sz="1600">
                <a:solidFill>
                  <a:srgbClr val="3366FF"/>
                </a:solidFill>
                <a:latin typeface="Times New Roman" pitchFamily="18" charset="0"/>
              </a:rPr>
              <a:t>bp per round</a:t>
            </a:r>
          </a:p>
        </p:txBody>
      </p:sp>
      <p:pic>
        <p:nvPicPr>
          <p:cNvPr id="1042" name="Picture 18" descr="C:\jose_luis\liPKC\p62-250699\pkcimag1\zpkc_atpbssup2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47864" y="4797152"/>
            <a:ext cx="1905000" cy="13827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4703" name="Text Box 19"/>
          <p:cNvSpPr txBox="1">
            <a:spLocks noChangeArrowheads="1"/>
          </p:cNvSpPr>
          <p:nvPr/>
        </p:nvSpPr>
        <p:spPr bwMode="auto">
          <a:xfrm>
            <a:off x="1547813" y="5434013"/>
            <a:ext cx="2209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44"/>
                </a:solidFill>
              </a:rPr>
              <a:t>…code for proteins...</a:t>
            </a:r>
          </a:p>
        </p:txBody>
      </p:sp>
      <p:sp>
        <p:nvSpPr>
          <p:cNvPr id="114704" name="Text Box 20"/>
          <p:cNvSpPr txBox="1">
            <a:spLocks noChangeArrowheads="1"/>
          </p:cNvSpPr>
          <p:nvPr/>
        </p:nvSpPr>
        <p:spPr bwMode="auto">
          <a:xfrm>
            <a:off x="4500563" y="6149975"/>
            <a:ext cx="34528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44"/>
                </a:solidFill>
              </a:rPr>
              <a:t>…that account for function if...</a:t>
            </a:r>
          </a:p>
        </p:txBody>
      </p:sp>
      <p:sp>
        <p:nvSpPr>
          <p:cNvPr id="114705" name="Text Box 21"/>
          <p:cNvSpPr txBox="1">
            <a:spLocks noChangeArrowheads="1"/>
          </p:cNvSpPr>
          <p:nvPr/>
        </p:nvSpPr>
        <p:spPr bwMode="auto">
          <a:xfrm>
            <a:off x="3059113" y="6092825"/>
            <a:ext cx="23050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s-ES_tradnl" altLang="en-US" sz="1200">
                <a:solidFill>
                  <a:srgbClr val="3366FF"/>
                </a:solidFill>
                <a:latin typeface="Times New Roman" pitchFamily="18" charset="0"/>
              </a:rPr>
              <a:t>That undergo post-translational modifications, somatic recombination...</a:t>
            </a:r>
          </a:p>
          <a:p>
            <a:r>
              <a:rPr lang="es-ES_tradnl" altLang="en-US" sz="1200">
                <a:solidFill>
                  <a:srgbClr val="3366FF"/>
                </a:solidFill>
                <a:latin typeface="Times New Roman" pitchFamily="18" charset="0"/>
              </a:rPr>
              <a:t>100K-500K proteins</a:t>
            </a:r>
            <a:endParaRPr lang="en-GB" altLang="en-US" sz="1200">
              <a:solidFill>
                <a:srgbClr val="3366FF"/>
              </a:solidFill>
              <a:latin typeface="Times New Roman" pitchFamily="18" charset="0"/>
            </a:endParaRPr>
          </a:p>
        </p:txBody>
      </p:sp>
      <p:pic>
        <p:nvPicPr>
          <p:cNvPr id="1049" name="Picture 4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5220072" y="4293096"/>
            <a:ext cx="1978025" cy="1803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9556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808214" y="4293096"/>
            <a:ext cx="1224136" cy="1224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59632" y="1268760"/>
            <a:ext cx="2064765" cy="1129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4709" name="Text Box 10"/>
          <p:cNvSpPr txBox="1">
            <a:spLocks noChangeArrowheads="1"/>
          </p:cNvSpPr>
          <p:nvPr/>
        </p:nvSpPr>
        <p:spPr bwMode="auto">
          <a:xfrm>
            <a:off x="-180975" y="1700213"/>
            <a:ext cx="20161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44"/>
                </a:solidFill>
              </a:rPr>
              <a:t>…with its complex variability...</a:t>
            </a:r>
          </a:p>
        </p:txBody>
      </p:sp>
      <p:sp>
        <p:nvSpPr>
          <p:cNvPr id="114710" name="Text Box 15"/>
          <p:cNvSpPr txBox="1">
            <a:spLocks noChangeArrowheads="1"/>
          </p:cNvSpPr>
          <p:nvPr/>
        </p:nvSpPr>
        <p:spPr bwMode="auto">
          <a:xfrm>
            <a:off x="1476375" y="2276475"/>
            <a:ext cx="1582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>
                <a:solidFill>
                  <a:srgbClr val="3366FF"/>
                </a:solidFill>
                <a:latin typeface="Times New Roman" pitchFamily="18" charset="0"/>
              </a:rPr>
              <a:t>12 million SNPs in exonic regions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26 Flecha circular"/>
          <p:cNvSpPr/>
          <p:nvPr/>
        </p:nvSpPr>
        <p:spPr bwMode="auto">
          <a:xfrm flipH="1">
            <a:off x="785813" y="571500"/>
            <a:ext cx="6929437" cy="5643563"/>
          </a:xfrm>
          <a:prstGeom prst="circularArrow">
            <a:avLst>
              <a:gd name="adj1" fmla="val 10724"/>
              <a:gd name="adj2" fmla="val 1347254"/>
              <a:gd name="adj3" fmla="val 12075674"/>
              <a:gd name="adj4" fmla="val 17548209"/>
              <a:gd name="adj5" fmla="val 12500"/>
            </a:avLst>
          </a:prstGeom>
          <a:solidFill>
            <a:schemeClr val="bg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90" tIns="45697" rIns="91390" bIns="45697"/>
          <a:lstStyle/>
          <a:p>
            <a:pPr>
              <a:spcBef>
                <a:spcPct val="50000"/>
              </a:spcBef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pic>
        <p:nvPicPr>
          <p:cNvPr id="1157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609600"/>
            <a:ext cx="23622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2590800" y="2562225"/>
            <a:ext cx="3429000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3200">
                <a:solidFill>
                  <a:srgbClr val="000000"/>
                </a:solidFill>
                <a:latin typeface="Arial Rounded MT Bold" pitchFamily="34" charset="0"/>
              </a:rPr>
              <a:t>From genotype to phenotype.</a:t>
            </a:r>
            <a:r>
              <a:rPr lang="en-GB" altLang="en-US" sz="2800">
                <a:solidFill>
                  <a:srgbClr val="000000"/>
                </a:solidFill>
                <a:latin typeface="Arial Rounded MT Bold" pitchFamily="34" charset="0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GB" altLang="en-US" sz="1600">
                <a:solidFill>
                  <a:srgbClr val="000000"/>
                </a:solidFill>
                <a:latin typeface="Arial Rounded MT Bold" pitchFamily="34" charset="0"/>
              </a:rPr>
              <a:t>(in the functional post-genomics scenario)</a:t>
            </a:r>
            <a:endParaRPr lang="en-GB" altLang="en-US" sz="700">
              <a:solidFill>
                <a:srgbClr val="000000"/>
              </a:solidFill>
              <a:latin typeface="Arial Rounded MT Bold" pitchFamily="34" charset="0"/>
            </a:endParaRPr>
          </a:p>
        </p:txBody>
      </p:sp>
      <p:pic>
        <p:nvPicPr>
          <p:cNvPr id="103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908720"/>
            <a:ext cx="623888" cy="104457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5718" name="Picture 7" descr="C:\ximo\documentos\Cursos, seminarios y charlas\oncochip\map00020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5" y="2438400"/>
            <a:ext cx="1863725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9" name="Text Box 10"/>
          <p:cNvSpPr txBox="1">
            <a:spLocks noChangeArrowheads="1"/>
          </p:cNvSpPr>
          <p:nvPr/>
        </p:nvSpPr>
        <p:spPr bwMode="auto">
          <a:xfrm>
            <a:off x="0" y="3429000"/>
            <a:ext cx="20161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44"/>
                </a:solidFill>
              </a:rPr>
              <a:t>…when they are expressed in the proper moment and place...</a:t>
            </a:r>
          </a:p>
        </p:txBody>
      </p:sp>
      <p:sp>
        <p:nvSpPr>
          <p:cNvPr id="115720" name="Text Box 11"/>
          <p:cNvSpPr txBox="1">
            <a:spLocks noChangeArrowheads="1"/>
          </p:cNvSpPr>
          <p:nvPr/>
        </p:nvSpPr>
        <p:spPr bwMode="auto">
          <a:xfrm>
            <a:off x="6934200" y="4652963"/>
            <a:ext cx="22098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44"/>
                </a:solidFill>
              </a:rPr>
              <a:t>…in cooperation with other proteins…</a:t>
            </a:r>
          </a:p>
        </p:txBody>
      </p:sp>
      <p:sp>
        <p:nvSpPr>
          <p:cNvPr id="115721" name="Text Box 12"/>
          <p:cNvSpPr txBox="1">
            <a:spLocks noChangeArrowheads="1"/>
          </p:cNvSpPr>
          <p:nvPr/>
        </p:nvSpPr>
        <p:spPr bwMode="auto">
          <a:xfrm>
            <a:off x="5795963" y="3716338"/>
            <a:ext cx="3657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44"/>
                </a:solidFill>
              </a:rPr>
              <a:t>…conforming complex interaction networks...</a:t>
            </a:r>
          </a:p>
        </p:txBody>
      </p:sp>
      <p:sp>
        <p:nvSpPr>
          <p:cNvPr id="115722" name="Text Box 13"/>
          <p:cNvSpPr txBox="1">
            <a:spLocks noChangeArrowheads="1"/>
          </p:cNvSpPr>
          <p:nvPr/>
        </p:nvSpPr>
        <p:spPr bwMode="auto">
          <a:xfrm>
            <a:off x="2571750" y="90488"/>
            <a:ext cx="18288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>
                <a:solidFill>
                  <a:srgbClr val="000044"/>
                </a:solidFill>
              </a:rPr>
              <a:t>Genes in the DNA...</a:t>
            </a:r>
          </a:p>
        </p:txBody>
      </p:sp>
      <p:sp>
        <p:nvSpPr>
          <p:cNvPr id="115723" name="Text Box 14"/>
          <p:cNvSpPr txBox="1">
            <a:spLocks noChangeArrowheads="1"/>
          </p:cNvSpPr>
          <p:nvPr/>
        </p:nvSpPr>
        <p:spPr bwMode="auto">
          <a:xfrm>
            <a:off x="7239000" y="669925"/>
            <a:ext cx="19812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44"/>
                </a:solidFill>
              </a:rPr>
              <a:t>…whose final effect configures the phenotype...</a:t>
            </a:r>
          </a:p>
        </p:txBody>
      </p:sp>
      <p:sp>
        <p:nvSpPr>
          <p:cNvPr id="115724" name="Text Box 15"/>
          <p:cNvSpPr txBox="1">
            <a:spLocks noChangeArrowheads="1"/>
          </p:cNvSpPr>
          <p:nvPr/>
        </p:nvSpPr>
        <p:spPr bwMode="auto">
          <a:xfrm>
            <a:off x="6659563" y="5732463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altLang="en-US" sz="1200">
                <a:solidFill>
                  <a:srgbClr val="3366FF"/>
                </a:solidFill>
                <a:latin typeface="Times New Roman" pitchFamily="18" charset="0"/>
              </a:rPr>
              <a:t>Each protein has an average of 8 interactions</a:t>
            </a:r>
            <a:endParaRPr lang="en-GB" altLang="en-US" sz="12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115725" name="Text Box 17"/>
          <p:cNvSpPr txBox="1">
            <a:spLocks noChangeArrowheads="1"/>
          </p:cNvSpPr>
          <p:nvPr/>
        </p:nvSpPr>
        <p:spPr bwMode="auto">
          <a:xfrm>
            <a:off x="0" y="260350"/>
            <a:ext cx="2690813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s-ES_tradnl" altLang="en-US" sz="1600">
                <a:solidFill>
                  <a:srgbClr val="3366FF"/>
                </a:solidFill>
                <a:latin typeface="Times New Roman" pitchFamily="18" charset="0"/>
              </a:rPr>
              <a:t>Next Generation Sequencing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s-ES_tradnl" altLang="en-US" sz="1600">
                <a:solidFill>
                  <a:srgbClr val="3366FF"/>
                </a:solidFill>
                <a:latin typeface="Times New Roman" pitchFamily="18" charset="0"/>
              </a:rPr>
              <a:t>10</a:t>
            </a:r>
            <a:r>
              <a:rPr lang="es-ES_tradnl" altLang="en-US" sz="1600" baseline="30000">
                <a:solidFill>
                  <a:srgbClr val="3366FF"/>
                </a:solidFill>
                <a:latin typeface="Times New Roman" pitchFamily="18" charset="0"/>
              </a:rPr>
              <a:t>9</a:t>
            </a:r>
            <a:r>
              <a:rPr lang="es-ES_tradnl" altLang="en-US" sz="1600">
                <a:solidFill>
                  <a:srgbClr val="3366FF"/>
                </a:solidFill>
                <a:latin typeface="Times New Roman" pitchFamily="18" charset="0"/>
              </a:rPr>
              <a:t>bp per round</a:t>
            </a:r>
          </a:p>
        </p:txBody>
      </p:sp>
      <p:pic>
        <p:nvPicPr>
          <p:cNvPr id="1042" name="Picture 18" descr="C:\jose_luis\liPKC\p62-250699\pkcimag1\zpkc_atpbssup2.b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47864" y="4797152"/>
            <a:ext cx="1905000" cy="13827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5727" name="Text Box 19"/>
          <p:cNvSpPr txBox="1">
            <a:spLocks noChangeArrowheads="1"/>
          </p:cNvSpPr>
          <p:nvPr/>
        </p:nvSpPr>
        <p:spPr bwMode="auto">
          <a:xfrm>
            <a:off x="1547813" y="5434013"/>
            <a:ext cx="2209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44"/>
                </a:solidFill>
              </a:rPr>
              <a:t>…code for proteins...</a:t>
            </a:r>
          </a:p>
        </p:txBody>
      </p:sp>
      <p:sp>
        <p:nvSpPr>
          <p:cNvPr id="115728" name="Text Box 20"/>
          <p:cNvSpPr txBox="1">
            <a:spLocks noChangeArrowheads="1"/>
          </p:cNvSpPr>
          <p:nvPr/>
        </p:nvSpPr>
        <p:spPr bwMode="auto">
          <a:xfrm>
            <a:off x="4500563" y="6149975"/>
            <a:ext cx="34528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44"/>
                </a:solidFill>
              </a:rPr>
              <a:t>…that account for function if...</a:t>
            </a:r>
          </a:p>
        </p:txBody>
      </p:sp>
      <p:sp>
        <p:nvSpPr>
          <p:cNvPr id="115729" name="Text Box 21"/>
          <p:cNvSpPr txBox="1">
            <a:spLocks noChangeArrowheads="1"/>
          </p:cNvSpPr>
          <p:nvPr/>
        </p:nvSpPr>
        <p:spPr bwMode="auto">
          <a:xfrm>
            <a:off x="3059113" y="6092825"/>
            <a:ext cx="23050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es-ES_tradnl" altLang="en-US" sz="1200">
                <a:solidFill>
                  <a:srgbClr val="3366FF"/>
                </a:solidFill>
                <a:latin typeface="Times New Roman" pitchFamily="18" charset="0"/>
              </a:rPr>
              <a:t>That undergo post-translational modifications, somatic recombination...</a:t>
            </a:r>
          </a:p>
          <a:p>
            <a:r>
              <a:rPr lang="es-ES_tradnl" altLang="en-US" sz="1200">
                <a:solidFill>
                  <a:srgbClr val="3366FF"/>
                </a:solidFill>
                <a:latin typeface="Times New Roman" pitchFamily="18" charset="0"/>
              </a:rPr>
              <a:t>100K-500K proteins</a:t>
            </a:r>
            <a:endParaRPr lang="en-GB" altLang="en-US" sz="1200">
              <a:solidFill>
                <a:srgbClr val="3366FF"/>
              </a:solidFill>
              <a:latin typeface="Times New Roman" pitchFamily="18" charset="0"/>
            </a:endParaRPr>
          </a:p>
        </p:txBody>
      </p:sp>
      <p:pic>
        <p:nvPicPr>
          <p:cNvPr id="1049" name="Picture 4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5220072" y="4293096"/>
            <a:ext cx="1978025" cy="18034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9556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08214" y="4293096"/>
            <a:ext cx="1224136" cy="1224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59632" y="1268760"/>
            <a:ext cx="2064765" cy="1129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5733" name="Text Box 10"/>
          <p:cNvSpPr txBox="1">
            <a:spLocks noChangeArrowheads="1"/>
          </p:cNvSpPr>
          <p:nvPr/>
        </p:nvSpPr>
        <p:spPr bwMode="auto">
          <a:xfrm>
            <a:off x="-180975" y="1700213"/>
            <a:ext cx="20161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 sz="2000">
                <a:solidFill>
                  <a:srgbClr val="000044"/>
                </a:solidFill>
              </a:rPr>
              <a:t>…with its complex variability...</a:t>
            </a:r>
          </a:p>
        </p:txBody>
      </p:sp>
      <p:sp>
        <p:nvSpPr>
          <p:cNvPr id="115734" name="Text Box 15"/>
          <p:cNvSpPr txBox="1">
            <a:spLocks noChangeArrowheads="1"/>
          </p:cNvSpPr>
          <p:nvPr/>
        </p:nvSpPr>
        <p:spPr bwMode="auto">
          <a:xfrm>
            <a:off x="395288" y="2708275"/>
            <a:ext cx="1981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s-ES_tradnl" altLang="en-US" sz="1200">
                <a:solidFill>
                  <a:srgbClr val="3366FF"/>
                </a:solidFill>
                <a:latin typeface="Times New Roman" pitchFamily="18" charset="0"/>
              </a:rPr>
              <a:t>Half a million of variants between pais of individuals</a:t>
            </a:r>
            <a:endParaRPr lang="en-GB" altLang="en-US" sz="1200">
              <a:solidFill>
                <a:srgbClr val="3366FF"/>
              </a:solidFill>
              <a:latin typeface="Times New Roman" pitchFamily="18" charset="0"/>
            </a:endParaRPr>
          </a:p>
        </p:txBody>
      </p:sp>
      <p:sp>
        <p:nvSpPr>
          <p:cNvPr id="25" name="24 Rectángulo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50000"/>
              </a:spcBef>
              <a:defRPr/>
            </a:pPr>
            <a:endParaRPr lang="es-ES">
              <a:solidFill>
                <a:prstClr val="white"/>
              </a:solidFill>
            </a:endParaRPr>
          </a:p>
        </p:txBody>
      </p:sp>
      <p:sp>
        <p:nvSpPr>
          <p:cNvPr id="24" name="23 Flecha circular"/>
          <p:cNvSpPr/>
          <p:nvPr/>
        </p:nvSpPr>
        <p:spPr bwMode="auto">
          <a:xfrm flipH="1">
            <a:off x="755650" y="549275"/>
            <a:ext cx="6929438" cy="5643563"/>
          </a:xfrm>
          <a:prstGeom prst="circularArrow">
            <a:avLst>
              <a:gd name="adj1" fmla="val 10724"/>
              <a:gd name="adj2" fmla="val 1347254"/>
              <a:gd name="adj3" fmla="val 12075674"/>
              <a:gd name="adj4" fmla="val 17548209"/>
              <a:gd name="adj5" fmla="val 12500"/>
            </a:avLst>
          </a:prstGeom>
          <a:solidFill>
            <a:schemeClr val="bg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90" tIns="45697" rIns="91390" bIns="45697"/>
          <a:lstStyle/>
          <a:p>
            <a:pPr>
              <a:spcBef>
                <a:spcPct val="50000"/>
              </a:spcBef>
              <a:defRPr/>
            </a:pPr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0" name="29 Elipse"/>
          <p:cNvSpPr/>
          <p:nvPr/>
        </p:nvSpPr>
        <p:spPr>
          <a:xfrm>
            <a:off x="1214438" y="1071563"/>
            <a:ext cx="2786062" cy="1214437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0" tIns="45697" rIns="91390" bIns="45697" anchor="ctr"/>
          <a:lstStyle/>
          <a:p>
            <a:pPr>
              <a:spcBef>
                <a:spcPct val="50000"/>
              </a:spcBef>
              <a:defRPr/>
            </a:pPr>
            <a:r>
              <a:rPr lang="en-GB" sz="3200" dirty="0">
                <a:solidFill>
                  <a:prstClr val="black"/>
                </a:solidFill>
              </a:rPr>
              <a:t>Causes</a:t>
            </a:r>
          </a:p>
        </p:txBody>
      </p:sp>
      <p:sp>
        <p:nvSpPr>
          <p:cNvPr id="31" name="30 Elipse"/>
          <p:cNvSpPr/>
          <p:nvPr/>
        </p:nvSpPr>
        <p:spPr>
          <a:xfrm>
            <a:off x="4714875" y="2857500"/>
            <a:ext cx="3857625" cy="3286125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0" tIns="45697" rIns="91390" bIns="45697" anchor="ctr"/>
          <a:lstStyle/>
          <a:p>
            <a:pPr>
              <a:spcBef>
                <a:spcPct val="50000"/>
              </a:spcBef>
              <a:defRPr/>
            </a:pPr>
            <a:r>
              <a:rPr lang="en-GB" sz="3200" dirty="0">
                <a:solidFill>
                  <a:prstClr val="black"/>
                </a:solidFill>
              </a:rPr>
              <a:t>Function (modules of proteins)</a:t>
            </a:r>
          </a:p>
        </p:txBody>
      </p:sp>
      <p:sp>
        <p:nvSpPr>
          <p:cNvPr id="32" name="31 Elipse"/>
          <p:cNvSpPr/>
          <p:nvPr/>
        </p:nvSpPr>
        <p:spPr>
          <a:xfrm>
            <a:off x="4429125" y="1071563"/>
            <a:ext cx="2786063" cy="1214437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0" tIns="45697" rIns="91390" bIns="45697" anchor="ctr"/>
          <a:lstStyle/>
          <a:p>
            <a:pPr>
              <a:spcBef>
                <a:spcPct val="50000"/>
              </a:spcBef>
              <a:defRPr/>
            </a:pPr>
            <a:r>
              <a:rPr lang="en-GB" sz="3200" dirty="0">
                <a:solidFill>
                  <a:prstClr val="black"/>
                </a:solidFill>
              </a:rPr>
              <a:t>Effects</a:t>
            </a:r>
          </a:p>
        </p:txBody>
      </p:sp>
      <p:sp>
        <p:nvSpPr>
          <p:cNvPr id="115740" name="34 CuadroTexto"/>
          <p:cNvSpPr txBox="1">
            <a:spLocks noChangeArrowheads="1"/>
          </p:cNvSpPr>
          <p:nvPr/>
        </p:nvSpPr>
        <p:spPr bwMode="auto">
          <a:xfrm>
            <a:off x="0" y="0"/>
            <a:ext cx="9144000" cy="8302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0" tIns="45697" rIns="91390" bIns="45697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en-US">
                <a:solidFill>
                  <a:srgbClr val="000000"/>
                </a:solidFill>
                <a:latin typeface="Arial Rounded MT Bold" pitchFamily="34" charset="0"/>
              </a:rPr>
              <a:t>Holistic approach. Causes and effects remain essentially the same. The concept of function has changed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pulso">
  <a:themeElements>
    <a:clrScheme name="Impulso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Impulso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Impulso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pulso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pulso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mpulso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pulso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mpulso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2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8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4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2_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Tema de Office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5_Tema de Office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Tema de Office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9_Tema de Office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0_Tema de Office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C:\Archivos de programa\Microsoft Office\Plantillas\Diseños de presentaciones\IMPULSO.POT</Template>
  <TotalTime>23132</TotalTime>
  <Words>2230</Words>
  <Application>Microsoft Office PowerPoint</Application>
  <PresentationFormat>Presentación en pantalla (4:3)</PresentationFormat>
  <Paragraphs>445</Paragraphs>
  <Slides>40</Slides>
  <Notes>2</Notes>
  <HiddenSlides>0</HiddenSlides>
  <MMClips>0</MMClips>
  <ScaleCrop>false</ScaleCrop>
  <HeadingPairs>
    <vt:vector size="6" baseType="variant">
      <vt:variant>
        <vt:lpstr>Tema</vt:lpstr>
      </vt:variant>
      <vt:variant>
        <vt:i4>15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56" baseType="lpstr">
      <vt:lpstr>Impulso</vt:lpstr>
      <vt:lpstr>Tema de Office</vt:lpstr>
      <vt:lpstr>4_Tema de Office</vt:lpstr>
      <vt:lpstr>5_Tema de Office</vt:lpstr>
      <vt:lpstr>6_Tema de Office</vt:lpstr>
      <vt:lpstr>7_Tema de Office</vt:lpstr>
      <vt:lpstr>1_Diseño predeterminado</vt:lpstr>
      <vt:lpstr>9_Tema de Office</vt:lpstr>
      <vt:lpstr>10_Tema de Office</vt:lpstr>
      <vt:lpstr>2_Diseño predeterminado</vt:lpstr>
      <vt:lpstr>8_Tema de Office</vt:lpstr>
      <vt:lpstr>Diseño predeterminado</vt:lpstr>
      <vt:lpstr>11_Tema de Office</vt:lpstr>
      <vt:lpstr>4_Diseño predeterminado</vt:lpstr>
      <vt:lpstr>2_Tema de Office</vt:lpstr>
      <vt:lpstr>Foto de Photo Editor</vt:lpstr>
      <vt:lpstr>A NGS data analysis course  Introduction</vt:lpstr>
      <vt:lpstr>Evolution of the papers published in microarray and NGS technologies</vt:lpstr>
      <vt:lpstr>Some bibliographic data: NGS publications</vt:lpstr>
      <vt:lpstr>Background</vt:lpstr>
      <vt:lpstr>Where do we come from? The pre-genomics paradigm</vt:lpstr>
      <vt:lpstr>Reduccionistic approach to link causes (genome) to effects (phenotype) through actions (function)</vt:lpstr>
      <vt:lpstr>The genome sequencing pace</vt:lpstr>
      <vt:lpstr>Presentación de PowerPoint</vt:lpstr>
      <vt:lpstr>Presentación de PowerPoint</vt:lpstr>
      <vt:lpstr>High-throughput data for functional genomics</vt:lpstr>
      <vt:lpstr>Transcriptomics The double challenge: Data processing and interpretation</vt:lpstr>
      <vt:lpstr>Before analysing your data you must know what is your question. What is the aim? Class discovery? sample classification?  gene selection? ... </vt:lpstr>
      <vt:lpstr>Unsupervised problem: class discovery</vt:lpstr>
      <vt:lpstr>Clustering of experiments: The rationale </vt:lpstr>
      <vt:lpstr>Supervised problems.  Differential gene expression</vt:lpstr>
      <vt:lpstr>Differential gene expression  The simplest way: univariant gene-by-gene.  Other multivariant approaches can be used</vt:lpstr>
      <vt:lpstr>Differential gene expression</vt:lpstr>
      <vt:lpstr>Supervised problems.  sample classification</vt:lpstr>
      <vt:lpstr>Predictors and molecular signatures</vt:lpstr>
      <vt:lpstr>Predictor of clinical outcome in breast cancer</vt:lpstr>
      <vt:lpstr>Genotyping/Resequencing:  Finding mutations associated to diseases</vt:lpstr>
      <vt:lpstr>Primary data analysis tools</vt:lpstr>
      <vt:lpstr>The principle: comparison of patients to reference controls or segregation within families </vt:lpstr>
      <vt:lpstr>Variant/gene prioritization by successive filtering</vt:lpstr>
      <vt:lpstr>Pipeline of data analysis</vt:lpstr>
      <vt:lpstr>Successive Filtering approach An example with 3-Methylglutaconic aciduria syndrome</vt:lpstr>
      <vt:lpstr>Exome sequencing has been systematically used to identify Mendelian disease genes</vt:lpstr>
      <vt:lpstr>An approach inspired on systems biology can help in detecting causal genes </vt:lpstr>
      <vt:lpstr>From gene-based to function-based perspective</vt:lpstr>
      <vt:lpstr>An example of GWAS</vt:lpstr>
      <vt:lpstr>The same GWAS data re-analyzed using a function-based test</vt:lpstr>
      <vt:lpstr>GO processes significantly associated to breast cancer</vt:lpstr>
      <vt:lpstr>From gene-based to function-based perspective</vt:lpstr>
      <vt:lpstr>From gene-based to function-based perspective</vt:lpstr>
      <vt:lpstr>Network analysis helps to find disease genes in complex diseases</vt:lpstr>
      <vt:lpstr>From gene-based to function-based perspective</vt:lpstr>
      <vt:lpstr>Software development</vt:lpstr>
      <vt:lpstr>Babelomics in the Maniatis</vt:lpstr>
      <vt:lpstr>SOCIAL: MDA group in Linked-in Babelomics group in Facebook and twitter</vt:lpstr>
      <vt:lpstr>The Computational Genomics Department at the Centro de Investigación Príncipe Felipe (CIPF), Valencia, Spain, and…</vt:lpstr>
    </vt:vector>
  </TitlesOfParts>
  <Company>cnio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 título de diapositiva</dc:title>
  <dc:creator>Joaquin Dopazo</dc:creator>
  <cp:lastModifiedBy>jdopazo</cp:lastModifiedBy>
  <cp:revision>321</cp:revision>
  <cp:lastPrinted>2001-10-10T13:54:56Z</cp:lastPrinted>
  <dcterms:created xsi:type="dcterms:W3CDTF">2001-10-09T18:24:49Z</dcterms:created>
  <dcterms:modified xsi:type="dcterms:W3CDTF">2015-06-17T06:46:27Z</dcterms:modified>
</cp:coreProperties>
</file>